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99" r:id="rId2"/>
    <p:sldId id="337" r:id="rId3"/>
    <p:sldId id="301" r:id="rId4"/>
    <p:sldId id="317" r:id="rId5"/>
    <p:sldId id="296" r:id="rId6"/>
    <p:sldId id="305" r:id="rId7"/>
    <p:sldId id="316" r:id="rId8"/>
    <p:sldId id="319" r:id="rId9"/>
    <p:sldId id="270" r:id="rId10"/>
    <p:sldId id="346" r:id="rId11"/>
    <p:sldId id="312" r:id="rId12"/>
    <p:sldId id="321" r:id="rId13"/>
    <p:sldId id="322" r:id="rId14"/>
    <p:sldId id="340" r:id="rId15"/>
    <p:sldId id="323" r:id="rId16"/>
    <p:sldId id="358" r:id="rId17"/>
    <p:sldId id="277" r:id="rId18"/>
    <p:sldId id="324" r:id="rId19"/>
    <p:sldId id="338" r:id="rId20"/>
    <p:sldId id="328" r:id="rId21"/>
    <p:sldId id="329" r:id="rId22"/>
    <p:sldId id="284" r:id="rId23"/>
    <p:sldId id="347" r:id="rId24"/>
    <p:sldId id="307" r:id="rId25"/>
    <p:sldId id="348" r:id="rId26"/>
    <p:sldId id="309" r:id="rId27"/>
    <p:sldId id="311" r:id="rId28"/>
    <p:sldId id="345" r:id="rId29"/>
    <p:sldId id="331" r:id="rId30"/>
    <p:sldId id="332" r:id="rId31"/>
    <p:sldId id="333" r:id="rId32"/>
    <p:sldId id="356" r:id="rId33"/>
    <p:sldId id="352" r:id="rId34"/>
    <p:sldId id="351" r:id="rId35"/>
    <p:sldId id="357" r:id="rId36"/>
    <p:sldId id="350" r:id="rId37"/>
    <p:sldId id="349" r:id="rId38"/>
    <p:sldId id="355" r:id="rId39"/>
    <p:sldId id="354" r:id="rId40"/>
    <p:sldId id="35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43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271F39-318C-E04B-9705-6C801A37D800}" name="Ian Grady" initials="IG" userId="S::ian@wonderstrategiesforgood.onmicrosoft.com::cab2817b-2175-4511-aba7-646f478dc7d8" providerId="AD"/>
  <p188:author id="{07FDE954-2889-3D13-1542-852591CDD673}" name="Jen Brower" initials="JB" userId="e2ab81accb3450d8" providerId="Windows Live"/>
  <p188:author id="{2F20AD69-A903-4B40-CDF8-6E735895FCFE}" name="Caroline Neal" initials="CN" userId="S::caroline@wonderstrategiesforgood.onmicrosoft.com::e3b39b60-a6d0-40e3-baf5-dc9019862cd3" providerId="AD"/>
  <p188:author id="{D1B0AD8C-D7AD-3236-8B37-8326AF0DA239}" name="Guest User" initials="GU" userId="S::urn:spo:anon#af60f062bd44d7cdc1ad68c3f50bdb7a88feef2b1c2e3c55713c3135611707c4::" providerId="AD"/>
  <p188:author id="{6DE548C7-19BE-2C56-DC7B-778DE89C457F}" name="Guest User" initials="GU" userId="S::urn:spo:anon#bbef9b0af2e5f9dbac51799a86aee8293f28fb8038040acdb64a9eaac6d9d73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bert Perez" initials="" lastIdx="6" clrIdx="0"/>
  <p:cmAuthor id="2" name="Caroline Glynn Neal" initials="" lastIdx="8" clrIdx="1"/>
  <p:cmAuthor id="3" name="Ian Grady" initials="" lastIdx="6"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DC3E85"/>
    <a:srgbClr val="F5F8F9"/>
    <a:srgbClr val="EBEFF2"/>
    <a:srgbClr val="F7C582"/>
    <a:srgbClr val="A0CACA"/>
    <a:srgbClr val="DC3E86"/>
    <a:srgbClr val="476E7F"/>
    <a:srgbClr val="F4E9F5"/>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7BF91C-BFCB-6292-55E2-5160EE9EB529}" v="91" dt="2023-11-14T18:32:47.4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21"/>
    <p:restoredTop sz="94668"/>
  </p:normalViewPr>
  <p:slideViewPr>
    <p:cSldViewPr snapToGrid="0">
      <p:cViewPr varScale="1">
        <p:scale>
          <a:sx n="114" d="100"/>
          <a:sy n="114" d="100"/>
        </p:scale>
        <p:origin x="2744" y="176"/>
      </p:cViewPr>
      <p:guideLst>
        <p:guide orient="horz" pos="2184"/>
        <p:guide pos="4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BD3F5E03-019A-724C-AC8B-C690016AFD3C}" type="datetimeFigureOut">
              <a:rPr lang="en-US" smtClean="0"/>
              <a:pPr/>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52863562-C58D-A245-A98D-8EAFD8FF90CD}" type="slidenum">
              <a:rPr lang="en-US" smtClean="0"/>
              <a:pPr/>
              <a:t>‹#›</a:t>
            </a:fld>
            <a:endParaRPr lang="en-US"/>
          </a:p>
        </p:txBody>
      </p:sp>
    </p:spTree>
    <p:extLst>
      <p:ext uri="{BB962C8B-B14F-4D97-AF65-F5344CB8AC3E}">
        <p14:creationId xmlns:p14="http://schemas.microsoft.com/office/powerpoint/2010/main" val="4012782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5ee29fa0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g25ee29fa0c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Add note: change goals identified by research advisors and haas fund staff</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7d16c5dc14_0_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27d16c5dc14_0_0:notes"/>
          <p:cNvSpPr txBox="1">
            <a:spLocks noGrp="1"/>
          </p:cNvSpPr>
          <p:nvPr>
            <p:ph type="body" idx="1"/>
          </p:nvPr>
        </p:nvSpPr>
        <p:spPr>
          <a:xfrm>
            <a:off x="685800" y="4343400"/>
            <a:ext cx="5486400" cy="4114800"/>
          </a:xfrm>
          <a:prstGeom prst="rect">
            <a:avLst/>
          </a:prstGeom>
          <a:noFill/>
          <a:ln>
            <a:noFill/>
          </a:ln>
        </p:spPr>
        <p:txBody>
          <a:bodyPr spcFirstLastPara="1" wrap="square" lIns="91075" tIns="45525" rIns="91075" bIns="45525" anchor="t" anchorCtr="0">
            <a:noAutofit/>
          </a:bodyPr>
          <a:lstStyle/>
          <a:p>
            <a:pPr marL="457200" lvl="0" indent="0" algn="l" rtl="0">
              <a:spcBef>
                <a:spcPts val="0"/>
              </a:spcBef>
              <a:spcAft>
                <a:spcPts val="0"/>
              </a:spcAft>
              <a:buNone/>
            </a:pPr>
            <a:endParaRPr sz="1300"/>
          </a:p>
        </p:txBody>
      </p:sp>
      <p:sp>
        <p:nvSpPr>
          <p:cNvPr id="419" name="Google Shape;419;g27d16c5dc14_0_0:notes"/>
          <p:cNvSpPr txBox="1">
            <a:spLocks noGrp="1"/>
          </p:cNvSpPr>
          <p:nvPr>
            <p:ph type="sldNum" idx="12"/>
          </p:nvPr>
        </p:nvSpPr>
        <p:spPr>
          <a:xfrm>
            <a:off x="3884613" y="8685213"/>
            <a:ext cx="2971800" cy="4572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16</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7d16c5dc14_0_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27d16c5dc14_0_0:notes"/>
          <p:cNvSpPr txBox="1">
            <a:spLocks noGrp="1"/>
          </p:cNvSpPr>
          <p:nvPr>
            <p:ph type="body" idx="1"/>
          </p:nvPr>
        </p:nvSpPr>
        <p:spPr>
          <a:xfrm>
            <a:off x="685800" y="4343400"/>
            <a:ext cx="5486400" cy="4114800"/>
          </a:xfrm>
          <a:prstGeom prst="rect">
            <a:avLst/>
          </a:prstGeom>
          <a:noFill/>
          <a:ln>
            <a:noFill/>
          </a:ln>
        </p:spPr>
        <p:txBody>
          <a:bodyPr spcFirstLastPara="1" wrap="square" lIns="91075" tIns="45525" rIns="91075" bIns="45525" anchor="t" anchorCtr="0">
            <a:noAutofit/>
          </a:bodyPr>
          <a:lstStyle/>
          <a:p>
            <a:pPr marL="457200" lvl="0" indent="0" algn="l" rtl="0">
              <a:spcBef>
                <a:spcPts val="0"/>
              </a:spcBef>
              <a:spcAft>
                <a:spcPts val="0"/>
              </a:spcAft>
              <a:buNone/>
            </a:pPr>
            <a:endParaRPr sz="1300"/>
          </a:p>
        </p:txBody>
      </p:sp>
      <p:sp>
        <p:nvSpPr>
          <p:cNvPr id="419" name="Google Shape;419;g27d16c5dc14_0_0:notes"/>
          <p:cNvSpPr txBox="1">
            <a:spLocks noGrp="1"/>
          </p:cNvSpPr>
          <p:nvPr>
            <p:ph type="sldNum" idx="12"/>
          </p:nvPr>
        </p:nvSpPr>
        <p:spPr>
          <a:xfrm>
            <a:off x="3884613" y="8685213"/>
            <a:ext cx="2971800" cy="4572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17</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14660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7c4e51a398_0_11:notes"/>
          <p:cNvSpPr txBox="1">
            <a:spLocks noGrp="1"/>
          </p:cNvSpPr>
          <p:nvPr>
            <p:ph type="body" idx="1"/>
          </p:nvPr>
        </p:nvSpPr>
        <p:spPr>
          <a:xfrm>
            <a:off x="645121" y="4125178"/>
            <a:ext cx="5158800" cy="3373800"/>
          </a:xfrm>
          <a:prstGeom prst="rect">
            <a:avLst/>
          </a:prstGeom>
          <a:noFill/>
          <a:ln>
            <a:noFill/>
          </a:ln>
        </p:spPr>
        <p:txBody>
          <a:bodyPr spcFirstLastPara="1" wrap="square" lIns="85900" tIns="85900" rIns="85900" bIns="85900" anchor="t" anchorCtr="0">
            <a:noAutofit/>
          </a:bodyPr>
          <a:lstStyle/>
          <a:p>
            <a:pPr marL="0" lvl="0" indent="0" algn="l" rtl="0">
              <a:lnSpc>
                <a:spcPct val="100000"/>
              </a:lnSpc>
              <a:spcBef>
                <a:spcPts val="0"/>
              </a:spcBef>
              <a:spcAft>
                <a:spcPts val="0"/>
              </a:spcAft>
              <a:buSzPts val="1300"/>
              <a:buNone/>
            </a:pPr>
            <a:endParaRPr sz="1300"/>
          </a:p>
        </p:txBody>
      </p:sp>
      <p:sp>
        <p:nvSpPr>
          <p:cNvPr id="434" name="Google Shape;434;g27c4e51a398_0_11:notes"/>
          <p:cNvSpPr>
            <a:spLocks noGrp="1" noRot="1" noChangeAspect="1"/>
          </p:cNvSpPr>
          <p:nvPr>
            <p:ph type="sldImg" idx="2"/>
          </p:nvPr>
        </p:nvSpPr>
        <p:spPr>
          <a:xfrm>
            <a:off x="652463" y="1071563"/>
            <a:ext cx="5143500" cy="2892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426cb1a272_0_64:notes"/>
          <p:cNvSpPr txBox="1">
            <a:spLocks noGrp="1"/>
          </p:cNvSpPr>
          <p:nvPr>
            <p:ph type="body" idx="1"/>
          </p:nvPr>
        </p:nvSpPr>
        <p:spPr>
          <a:xfrm>
            <a:off x="645121" y="4125178"/>
            <a:ext cx="5158800" cy="3373800"/>
          </a:xfrm>
          <a:prstGeom prst="rect">
            <a:avLst/>
          </a:prstGeom>
          <a:noFill/>
          <a:ln>
            <a:noFill/>
          </a:ln>
        </p:spPr>
        <p:txBody>
          <a:bodyPr spcFirstLastPara="1" wrap="square" lIns="85900" tIns="85900" rIns="85900" bIns="85900" anchor="t" anchorCtr="0">
            <a:noAutofit/>
          </a:bodyPr>
          <a:lstStyle/>
          <a:p>
            <a:pPr marL="0" lvl="0" indent="0" algn="l" rtl="0">
              <a:lnSpc>
                <a:spcPct val="100000"/>
              </a:lnSpc>
              <a:spcBef>
                <a:spcPts val="0"/>
              </a:spcBef>
              <a:spcAft>
                <a:spcPts val="0"/>
              </a:spcAft>
              <a:buSzPts val="1300"/>
              <a:buNone/>
            </a:pPr>
            <a:endParaRPr sz="1300"/>
          </a:p>
        </p:txBody>
      </p:sp>
      <p:sp>
        <p:nvSpPr>
          <p:cNvPr id="444" name="Google Shape;444;g2426cb1a272_0_64:notes"/>
          <p:cNvSpPr>
            <a:spLocks noGrp="1" noRot="1" noChangeAspect="1"/>
          </p:cNvSpPr>
          <p:nvPr>
            <p:ph type="sldImg" idx="2"/>
          </p:nvPr>
        </p:nvSpPr>
        <p:spPr>
          <a:xfrm>
            <a:off x="652463" y="1071563"/>
            <a:ext cx="5143500" cy="2892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7c4e51a398_0_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7c4e51a398_0_0:notes"/>
          <p:cNvSpPr txBox="1">
            <a:spLocks noGrp="1"/>
          </p:cNvSpPr>
          <p:nvPr>
            <p:ph type="body" idx="1"/>
          </p:nvPr>
        </p:nvSpPr>
        <p:spPr>
          <a:xfrm>
            <a:off x="685800" y="4343400"/>
            <a:ext cx="5486400" cy="41148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endParaRPr sz="1300"/>
          </a:p>
        </p:txBody>
      </p:sp>
      <p:sp>
        <p:nvSpPr>
          <p:cNvPr id="408" name="Google Shape;408;g27c4e51a398_0_0:notes"/>
          <p:cNvSpPr txBox="1">
            <a:spLocks noGrp="1"/>
          </p:cNvSpPr>
          <p:nvPr>
            <p:ph type="sldNum" idx="12"/>
          </p:nvPr>
        </p:nvSpPr>
        <p:spPr>
          <a:xfrm>
            <a:off x="3884613" y="8685213"/>
            <a:ext cx="2971800" cy="4572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20</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29656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7c4e51a398_0_68: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7c4e51a398_0_68:notes"/>
          <p:cNvSpPr txBox="1">
            <a:spLocks noGrp="1"/>
          </p:cNvSpPr>
          <p:nvPr>
            <p:ph type="body" idx="1"/>
          </p:nvPr>
        </p:nvSpPr>
        <p:spPr>
          <a:xfrm>
            <a:off x="685800" y="4343400"/>
            <a:ext cx="5486400" cy="41148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endParaRPr sz="1300"/>
          </a:p>
        </p:txBody>
      </p:sp>
      <p:sp>
        <p:nvSpPr>
          <p:cNvPr id="490" name="Google Shape;490;g27c4e51a398_0_68:notes"/>
          <p:cNvSpPr txBox="1">
            <a:spLocks noGrp="1"/>
          </p:cNvSpPr>
          <p:nvPr>
            <p:ph type="sldNum" idx="12"/>
          </p:nvPr>
        </p:nvSpPr>
        <p:spPr>
          <a:xfrm>
            <a:off x="3884613" y="8685213"/>
            <a:ext cx="2971800" cy="4572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21</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5ee29fa0ce_0_1179:notes"/>
          <p:cNvSpPr txBox="1">
            <a:spLocks noGrp="1"/>
          </p:cNvSpPr>
          <p:nvPr>
            <p:ph type="body" idx="1"/>
          </p:nvPr>
        </p:nvSpPr>
        <p:spPr>
          <a:xfrm>
            <a:off x="645121" y="4125178"/>
            <a:ext cx="5158800" cy="3373800"/>
          </a:xfrm>
          <a:prstGeom prst="rect">
            <a:avLst/>
          </a:prstGeom>
          <a:noFill/>
          <a:ln>
            <a:noFill/>
          </a:ln>
        </p:spPr>
        <p:txBody>
          <a:bodyPr spcFirstLastPara="1" wrap="square" lIns="85900" tIns="85900" rIns="85900" bIns="85900" anchor="t" anchorCtr="0">
            <a:noAutofit/>
          </a:bodyPr>
          <a:lstStyle/>
          <a:p>
            <a:pPr marL="0" lvl="0" indent="0" algn="l" rtl="0">
              <a:lnSpc>
                <a:spcPct val="100000"/>
              </a:lnSpc>
              <a:spcBef>
                <a:spcPts val="0"/>
              </a:spcBef>
              <a:spcAft>
                <a:spcPts val="0"/>
              </a:spcAft>
              <a:buSzPts val="1300"/>
              <a:buNone/>
            </a:pPr>
            <a:endParaRPr sz="1300"/>
          </a:p>
        </p:txBody>
      </p:sp>
      <p:sp>
        <p:nvSpPr>
          <p:cNvPr id="502" name="Google Shape;502;g25ee29fa0ce_0_1179:notes"/>
          <p:cNvSpPr>
            <a:spLocks noGrp="1" noRot="1" noChangeAspect="1"/>
          </p:cNvSpPr>
          <p:nvPr>
            <p:ph type="sldImg" idx="2"/>
          </p:nvPr>
        </p:nvSpPr>
        <p:spPr>
          <a:xfrm>
            <a:off x="652463" y="1071563"/>
            <a:ext cx="5143500" cy="2892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e29fa0ce_0_1270:notes"/>
          <p:cNvSpPr txBox="1">
            <a:spLocks noGrp="1"/>
          </p:cNvSpPr>
          <p:nvPr>
            <p:ph type="body" idx="1"/>
          </p:nvPr>
        </p:nvSpPr>
        <p:spPr>
          <a:xfrm>
            <a:off x="645121" y="4125178"/>
            <a:ext cx="5158800" cy="3373800"/>
          </a:xfrm>
          <a:prstGeom prst="rect">
            <a:avLst/>
          </a:prstGeom>
          <a:noFill/>
          <a:ln>
            <a:noFill/>
          </a:ln>
        </p:spPr>
        <p:txBody>
          <a:bodyPr spcFirstLastPara="1" wrap="square" lIns="85900" tIns="85900" rIns="85900" bIns="85900" anchor="t" anchorCtr="0">
            <a:noAutofit/>
          </a:bodyPr>
          <a:lstStyle/>
          <a:p>
            <a:pPr marL="0" lvl="0" indent="0" algn="l" rtl="0">
              <a:lnSpc>
                <a:spcPct val="100000"/>
              </a:lnSpc>
              <a:spcBef>
                <a:spcPts val="0"/>
              </a:spcBef>
              <a:spcAft>
                <a:spcPts val="0"/>
              </a:spcAft>
              <a:buSzPts val="1300"/>
              <a:buNone/>
            </a:pPr>
            <a:endParaRPr sz="1300"/>
          </a:p>
        </p:txBody>
      </p:sp>
      <p:sp>
        <p:nvSpPr>
          <p:cNvPr id="512" name="Google Shape;512;g25ee29fa0ce_0_1270:notes"/>
          <p:cNvSpPr>
            <a:spLocks noGrp="1" noRot="1" noChangeAspect="1"/>
          </p:cNvSpPr>
          <p:nvPr>
            <p:ph type="sldImg" idx="2"/>
          </p:nvPr>
        </p:nvSpPr>
        <p:spPr>
          <a:xfrm>
            <a:off x="652463" y="1071563"/>
            <a:ext cx="5143500" cy="2892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7c4e51a398_0_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7c4e51a398_0_0:notes"/>
          <p:cNvSpPr txBox="1">
            <a:spLocks noGrp="1"/>
          </p:cNvSpPr>
          <p:nvPr>
            <p:ph type="body" idx="1"/>
          </p:nvPr>
        </p:nvSpPr>
        <p:spPr>
          <a:xfrm>
            <a:off x="685800" y="4343400"/>
            <a:ext cx="5486400" cy="41148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endParaRPr sz="1300"/>
          </a:p>
        </p:txBody>
      </p:sp>
      <p:sp>
        <p:nvSpPr>
          <p:cNvPr id="408" name="Google Shape;408;g27c4e51a398_0_0:notes"/>
          <p:cNvSpPr txBox="1">
            <a:spLocks noGrp="1"/>
          </p:cNvSpPr>
          <p:nvPr>
            <p:ph type="sldNum" idx="12"/>
          </p:nvPr>
        </p:nvSpPr>
        <p:spPr>
          <a:xfrm>
            <a:off x="3884613" y="8685213"/>
            <a:ext cx="2971800" cy="4572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24</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31613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5ee29fa0ce_0_704: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25ee29fa0ce_0_704:notes"/>
          <p:cNvSpPr txBox="1">
            <a:spLocks noGrp="1"/>
          </p:cNvSpPr>
          <p:nvPr>
            <p:ph type="body" idx="1"/>
          </p:nvPr>
        </p:nvSpPr>
        <p:spPr>
          <a:xfrm>
            <a:off x="685800" y="4343400"/>
            <a:ext cx="5486400" cy="41148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endParaRPr sz="1300"/>
          </a:p>
        </p:txBody>
      </p:sp>
      <p:sp>
        <p:nvSpPr>
          <p:cNvPr id="299" name="Google Shape;299;g25ee29fa0ce_0_704:notes"/>
          <p:cNvSpPr txBox="1">
            <a:spLocks noGrp="1"/>
          </p:cNvSpPr>
          <p:nvPr>
            <p:ph type="sldNum" idx="12"/>
          </p:nvPr>
        </p:nvSpPr>
        <p:spPr>
          <a:xfrm>
            <a:off x="3884613" y="8685213"/>
            <a:ext cx="2971800" cy="4572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25</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54451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563d7667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1563d7667c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7d16c5dc14_0_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27d16c5dc14_0_0:notes"/>
          <p:cNvSpPr txBox="1">
            <a:spLocks noGrp="1"/>
          </p:cNvSpPr>
          <p:nvPr>
            <p:ph type="body" idx="1"/>
          </p:nvPr>
        </p:nvSpPr>
        <p:spPr>
          <a:xfrm>
            <a:off x="685800" y="4343400"/>
            <a:ext cx="5486400" cy="4114800"/>
          </a:xfrm>
          <a:prstGeom prst="rect">
            <a:avLst/>
          </a:prstGeom>
          <a:noFill/>
          <a:ln>
            <a:noFill/>
          </a:ln>
        </p:spPr>
        <p:txBody>
          <a:bodyPr spcFirstLastPara="1" wrap="square" lIns="91075" tIns="45525" rIns="91075" bIns="45525" anchor="t" anchorCtr="0">
            <a:noAutofit/>
          </a:bodyPr>
          <a:lstStyle/>
          <a:p>
            <a:pPr marL="457200" lvl="0" indent="0" algn="l" rtl="0">
              <a:spcBef>
                <a:spcPts val="0"/>
              </a:spcBef>
              <a:spcAft>
                <a:spcPts val="0"/>
              </a:spcAft>
              <a:buNone/>
            </a:pPr>
            <a:endParaRPr sz="1300"/>
          </a:p>
        </p:txBody>
      </p:sp>
      <p:sp>
        <p:nvSpPr>
          <p:cNvPr id="419" name="Google Shape;419;g27d16c5dc14_0_0:notes"/>
          <p:cNvSpPr txBox="1">
            <a:spLocks noGrp="1"/>
          </p:cNvSpPr>
          <p:nvPr>
            <p:ph type="sldNum" idx="12"/>
          </p:nvPr>
        </p:nvSpPr>
        <p:spPr>
          <a:xfrm>
            <a:off x="3884613" y="8685213"/>
            <a:ext cx="2971800" cy="4572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26</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1041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5ee29fa0ce_0_704: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25ee29fa0ce_0_704:notes"/>
          <p:cNvSpPr txBox="1">
            <a:spLocks noGrp="1"/>
          </p:cNvSpPr>
          <p:nvPr>
            <p:ph type="body" idx="1"/>
          </p:nvPr>
        </p:nvSpPr>
        <p:spPr>
          <a:xfrm>
            <a:off x="685800" y="4343400"/>
            <a:ext cx="5486400" cy="41148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endParaRPr sz="1300"/>
          </a:p>
        </p:txBody>
      </p:sp>
      <p:sp>
        <p:nvSpPr>
          <p:cNvPr id="299" name="Google Shape;299;g25ee29fa0ce_0_704:notes"/>
          <p:cNvSpPr txBox="1">
            <a:spLocks noGrp="1"/>
          </p:cNvSpPr>
          <p:nvPr>
            <p:ph type="sldNum" idx="12"/>
          </p:nvPr>
        </p:nvSpPr>
        <p:spPr>
          <a:xfrm>
            <a:off x="3884613" y="8685213"/>
            <a:ext cx="2971800" cy="4572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27</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47465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5ee29fa0ce_0_704: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25ee29fa0ce_0_704:notes"/>
          <p:cNvSpPr txBox="1">
            <a:spLocks noGrp="1"/>
          </p:cNvSpPr>
          <p:nvPr>
            <p:ph type="body" idx="1"/>
          </p:nvPr>
        </p:nvSpPr>
        <p:spPr>
          <a:xfrm>
            <a:off x="685800" y="4343400"/>
            <a:ext cx="5486400" cy="41148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endParaRPr sz="1300"/>
          </a:p>
        </p:txBody>
      </p:sp>
      <p:sp>
        <p:nvSpPr>
          <p:cNvPr id="299" name="Google Shape;299;g25ee29fa0ce_0_704:notes"/>
          <p:cNvSpPr txBox="1">
            <a:spLocks noGrp="1"/>
          </p:cNvSpPr>
          <p:nvPr>
            <p:ph type="sldNum" idx="12"/>
          </p:nvPr>
        </p:nvSpPr>
        <p:spPr>
          <a:xfrm>
            <a:off x="3884613" y="8685213"/>
            <a:ext cx="2971800" cy="4572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28</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34171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7c4e51a398_0_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7c4e51a398_0_0:notes"/>
          <p:cNvSpPr txBox="1">
            <a:spLocks noGrp="1"/>
          </p:cNvSpPr>
          <p:nvPr>
            <p:ph type="body" idx="1"/>
          </p:nvPr>
        </p:nvSpPr>
        <p:spPr>
          <a:xfrm>
            <a:off x="685800" y="4343400"/>
            <a:ext cx="5486400" cy="41148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endParaRPr sz="1300"/>
          </a:p>
        </p:txBody>
      </p:sp>
      <p:sp>
        <p:nvSpPr>
          <p:cNvPr id="408" name="Google Shape;408;g27c4e51a398_0_0:notes"/>
          <p:cNvSpPr txBox="1">
            <a:spLocks noGrp="1"/>
          </p:cNvSpPr>
          <p:nvPr>
            <p:ph type="sldNum" idx="12"/>
          </p:nvPr>
        </p:nvSpPr>
        <p:spPr>
          <a:xfrm>
            <a:off x="3884613" y="8685213"/>
            <a:ext cx="2971800" cy="4572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29</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66107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7c4e51a398_0_96:notes"/>
          <p:cNvSpPr txBox="1">
            <a:spLocks noGrp="1"/>
          </p:cNvSpPr>
          <p:nvPr>
            <p:ph type="body" idx="1"/>
          </p:nvPr>
        </p:nvSpPr>
        <p:spPr>
          <a:xfrm>
            <a:off x="645121" y="4125178"/>
            <a:ext cx="5158800" cy="3373800"/>
          </a:xfrm>
          <a:prstGeom prst="rect">
            <a:avLst/>
          </a:prstGeom>
          <a:noFill/>
          <a:ln>
            <a:noFill/>
          </a:ln>
        </p:spPr>
        <p:txBody>
          <a:bodyPr spcFirstLastPara="1" wrap="square" lIns="85900" tIns="85900" rIns="85900" bIns="85900" anchor="t" anchorCtr="0">
            <a:noAutofit/>
          </a:bodyPr>
          <a:lstStyle/>
          <a:p>
            <a:pPr marL="0" lvl="0" indent="0" algn="l" rtl="0">
              <a:lnSpc>
                <a:spcPct val="100000"/>
              </a:lnSpc>
              <a:spcBef>
                <a:spcPts val="0"/>
              </a:spcBef>
              <a:spcAft>
                <a:spcPts val="0"/>
              </a:spcAft>
              <a:buSzPts val="1300"/>
              <a:buNone/>
            </a:pPr>
            <a:endParaRPr sz="1300"/>
          </a:p>
        </p:txBody>
      </p:sp>
      <p:sp>
        <p:nvSpPr>
          <p:cNvPr id="579" name="Google Shape;579;g27c4e51a398_0_96:notes"/>
          <p:cNvSpPr>
            <a:spLocks noGrp="1" noRot="1" noChangeAspect="1"/>
          </p:cNvSpPr>
          <p:nvPr>
            <p:ph type="sldImg" idx="2"/>
          </p:nvPr>
        </p:nvSpPr>
        <p:spPr>
          <a:xfrm>
            <a:off x="652463" y="1071563"/>
            <a:ext cx="5143500" cy="2892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5ee29fa0ce_0_1564:notes"/>
          <p:cNvSpPr txBox="1">
            <a:spLocks noGrp="1"/>
          </p:cNvSpPr>
          <p:nvPr>
            <p:ph type="body" idx="1"/>
          </p:nvPr>
        </p:nvSpPr>
        <p:spPr>
          <a:xfrm>
            <a:off x="645121" y="4125178"/>
            <a:ext cx="5158800" cy="3373800"/>
          </a:xfrm>
          <a:prstGeom prst="rect">
            <a:avLst/>
          </a:prstGeom>
          <a:noFill/>
          <a:ln>
            <a:noFill/>
          </a:ln>
        </p:spPr>
        <p:txBody>
          <a:bodyPr spcFirstLastPara="1" wrap="square" lIns="85900" tIns="85900" rIns="85900" bIns="85900" anchor="t" anchorCtr="0">
            <a:noAutofit/>
          </a:bodyPr>
          <a:lstStyle/>
          <a:p>
            <a:pPr marL="0" lvl="0" indent="0" algn="l" rtl="0">
              <a:lnSpc>
                <a:spcPct val="100000"/>
              </a:lnSpc>
              <a:spcBef>
                <a:spcPts val="0"/>
              </a:spcBef>
              <a:spcAft>
                <a:spcPts val="0"/>
              </a:spcAft>
              <a:buSzPts val="1300"/>
              <a:buNone/>
            </a:pPr>
            <a:endParaRPr sz="1300"/>
          </a:p>
        </p:txBody>
      </p:sp>
      <p:sp>
        <p:nvSpPr>
          <p:cNvPr id="589" name="Google Shape;589;g25ee29fa0ce_0_1564:notes"/>
          <p:cNvSpPr>
            <a:spLocks noGrp="1" noRot="1" noChangeAspect="1"/>
          </p:cNvSpPr>
          <p:nvPr>
            <p:ph type="sldImg" idx="2"/>
          </p:nvPr>
        </p:nvSpPr>
        <p:spPr>
          <a:xfrm>
            <a:off x="652463" y="1071563"/>
            <a:ext cx="5143500" cy="2892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5ee29fa0ce_0_1655:notes"/>
          <p:cNvSpPr txBox="1">
            <a:spLocks noGrp="1"/>
          </p:cNvSpPr>
          <p:nvPr>
            <p:ph type="body" idx="1"/>
          </p:nvPr>
        </p:nvSpPr>
        <p:spPr>
          <a:xfrm>
            <a:off x="645121" y="4125178"/>
            <a:ext cx="5158800" cy="3373800"/>
          </a:xfrm>
          <a:prstGeom prst="rect">
            <a:avLst/>
          </a:prstGeom>
          <a:noFill/>
          <a:ln>
            <a:noFill/>
          </a:ln>
        </p:spPr>
        <p:txBody>
          <a:bodyPr spcFirstLastPara="1" wrap="square" lIns="85900" tIns="85900" rIns="85900" bIns="85900" anchor="t" anchorCtr="0">
            <a:noAutofit/>
          </a:bodyPr>
          <a:lstStyle/>
          <a:p>
            <a:pPr marL="0" lvl="0" indent="0" algn="l" rtl="0">
              <a:lnSpc>
                <a:spcPct val="100000"/>
              </a:lnSpc>
              <a:spcBef>
                <a:spcPts val="0"/>
              </a:spcBef>
              <a:spcAft>
                <a:spcPts val="0"/>
              </a:spcAft>
              <a:buSzPts val="1300"/>
              <a:buNone/>
            </a:pPr>
            <a:endParaRPr sz="1300"/>
          </a:p>
        </p:txBody>
      </p:sp>
      <p:sp>
        <p:nvSpPr>
          <p:cNvPr id="599" name="Google Shape;599;g25ee29fa0ce_0_1655:notes"/>
          <p:cNvSpPr>
            <a:spLocks noGrp="1" noRot="1" noChangeAspect="1"/>
          </p:cNvSpPr>
          <p:nvPr>
            <p:ph type="sldImg" idx="2"/>
          </p:nvPr>
        </p:nvSpPr>
        <p:spPr>
          <a:xfrm>
            <a:off x="652463" y="1071563"/>
            <a:ext cx="5143500" cy="2892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5ee29fa0ce_0_1934:notes"/>
          <p:cNvSpPr txBox="1">
            <a:spLocks noGrp="1"/>
          </p:cNvSpPr>
          <p:nvPr>
            <p:ph type="body" idx="1"/>
          </p:nvPr>
        </p:nvSpPr>
        <p:spPr>
          <a:xfrm>
            <a:off x="645121" y="4125178"/>
            <a:ext cx="5158800" cy="3373800"/>
          </a:xfrm>
          <a:prstGeom prst="rect">
            <a:avLst/>
          </a:prstGeom>
          <a:noFill/>
          <a:ln>
            <a:noFill/>
          </a:ln>
        </p:spPr>
        <p:txBody>
          <a:bodyPr spcFirstLastPara="1" wrap="square" lIns="85900" tIns="85900" rIns="85900" bIns="85900" anchor="t" anchorCtr="0">
            <a:noAutofit/>
          </a:bodyPr>
          <a:lstStyle/>
          <a:p>
            <a:pPr marL="0" lvl="0" indent="0" algn="l" rtl="0">
              <a:lnSpc>
                <a:spcPct val="100000"/>
              </a:lnSpc>
              <a:spcBef>
                <a:spcPts val="0"/>
              </a:spcBef>
              <a:spcAft>
                <a:spcPts val="0"/>
              </a:spcAft>
              <a:buSzPts val="1300"/>
              <a:buNone/>
            </a:pPr>
            <a:endParaRPr/>
          </a:p>
        </p:txBody>
      </p:sp>
      <p:sp>
        <p:nvSpPr>
          <p:cNvPr id="609" name="Google Shape;609;g25ee29fa0ce_0_1934:notes"/>
          <p:cNvSpPr>
            <a:spLocks noGrp="1" noRot="1" noChangeAspect="1"/>
          </p:cNvSpPr>
          <p:nvPr>
            <p:ph type="sldImg" idx="2"/>
          </p:nvPr>
        </p:nvSpPr>
        <p:spPr>
          <a:xfrm>
            <a:off x="652463" y="1071563"/>
            <a:ext cx="5143500" cy="2892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0088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e7efa7226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e7efa7226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563d7667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1563d7667c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p:txBody>
      </p:sp>
    </p:spTree>
    <p:extLst>
      <p:ext uri="{BB962C8B-B14F-4D97-AF65-F5344CB8AC3E}">
        <p14:creationId xmlns:p14="http://schemas.microsoft.com/office/powerpoint/2010/main" val="305179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fe9ba57cbb_0_325:notes"/>
          <p:cNvSpPr txBox="1">
            <a:spLocks noGrp="1"/>
          </p:cNvSpPr>
          <p:nvPr>
            <p:ph type="body" idx="1"/>
          </p:nvPr>
        </p:nvSpPr>
        <p:spPr>
          <a:xfrm>
            <a:off x="645121" y="4125178"/>
            <a:ext cx="5158800" cy="3373800"/>
          </a:xfrm>
          <a:prstGeom prst="rect">
            <a:avLst/>
          </a:prstGeom>
          <a:noFill/>
          <a:ln>
            <a:noFill/>
          </a:ln>
        </p:spPr>
        <p:txBody>
          <a:bodyPr spcFirstLastPara="1" wrap="square" lIns="85900" tIns="85900" rIns="85900" bIns="85900" anchor="t" anchorCtr="0">
            <a:noAutofit/>
          </a:bodyPr>
          <a:lstStyle/>
          <a:p>
            <a:pPr marL="0" lvl="0" indent="0" algn="l" rtl="0">
              <a:lnSpc>
                <a:spcPct val="100000"/>
              </a:lnSpc>
              <a:spcBef>
                <a:spcPts val="0"/>
              </a:spcBef>
              <a:spcAft>
                <a:spcPts val="0"/>
              </a:spcAft>
              <a:buSzPts val="1300"/>
              <a:buNone/>
            </a:pPr>
            <a:endParaRPr/>
          </a:p>
        </p:txBody>
      </p:sp>
      <p:sp>
        <p:nvSpPr>
          <p:cNvPr id="288" name="Google Shape;288;gfe9ba57cbb_0_325:notes"/>
          <p:cNvSpPr>
            <a:spLocks noGrp="1" noRot="1" noChangeAspect="1"/>
          </p:cNvSpPr>
          <p:nvPr>
            <p:ph type="sldImg" idx="2"/>
          </p:nvPr>
        </p:nvSpPr>
        <p:spPr>
          <a:xfrm>
            <a:off x="652463" y="1071563"/>
            <a:ext cx="5143500" cy="2892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5ee29fa0c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g25ee29fa0ce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Add note: change goals identified by research advisors and haas fund staff</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7e1d35d9e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7e1d35d9e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e7efa7226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e7efa7226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5ee29fa0ce_0_1934:notes"/>
          <p:cNvSpPr txBox="1">
            <a:spLocks noGrp="1"/>
          </p:cNvSpPr>
          <p:nvPr>
            <p:ph type="body" idx="1"/>
          </p:nvPr>
        </p:nvSpPr>
        <p:spPr>
          <a:xfrm>
            <a:off x="645121" y="4125178"/>
            <a:ext cx="5158800" cy="3373800"/>
          </a:xfrm>
          <a:prstGeom prst="rect">
            <a:avLst/>
          </a:prstGeom>
          <a:noFill/>
          <a:ln>
            <a:noFill/>
          </a:ln>
        </p:spPr>
        <p:txBody>
          <a:bodyPr spcFirstLastPara="1" wrap="square" lIns="85900" tIns="85900" rIns="85900" bIns="85900" anchor="t" anchorCtr="0">
            <a:noAutofit/>
          </a:bodyPr>
          <a:lstStyle/>
          <a:p>
            <a:pPr marL="0" lvl="0" indent="0" algn="l" rtl="0">
              <a:lnSpc>
                <a:spcPct val="100000"/>
              </a:lnSpc>
              <a:spcBef>
                <a:spcPts val="0"/>
              </a:spcBef>
              <a:spcAft>
                <a:spcPts val="0"/>
              </a:spcAft>
              <a:buSzPts val="1300"/>
              <a:buNone/>
            </a:pPr>
            <a:endParaRPr/>
          </a:p>
        </p:txBody>
      </p:sp>
      <p:sp>
        <p:nvSpPr>
          <p:cNvPr id="609" name="Google Shape;609;g25ee29fa0ce_0_1934:notes"/>
          <p:cNvSpPr>
            <a:spLocks noGrp="1" noRot="1" noChangeAspect="1"/>
          </p:cNvSpPr>
          <p:nvPr>
            <p:ph type="sldImg" idx="2"/>
          </p:nvPr>
        </p:nvSpPr>
        <p:spPr>
          <a:xfrm>
            <a:off x="652463" y="1071563"/>
            <a:ext cx="5143500" cy="2892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5ee29fa0ce_0_2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6" name="Google Shape;616;g25ee29fa0ce_0_20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7e28e92ee8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g27e28e92ee8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e7efa722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g1e7efa7226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5ee29fa0ce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g25ee29fa0ce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5ee29fa0ce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g25ee29fa0ce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65545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7e28e92ee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g27e28e92ee8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7c4e51a398_0_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7c4e51a398_0_0:notes"/>
          <p:cNvSpPr txBox="1">
            <a:spLocks noGrp="1"/>
          </p:cNvSpPr>
          <p:nvPr>
            <p:ph type="body" idx="1"/>
          </p:nvPr>
        </p:nvSpPr>
        <p:spPr>
          <a:xfrm>
            <a:off x="685800" y="4343400"/>
            <a:ext cx="5486400" cy="41148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300"/>
              <a:buNone/>
            </a:pPr>
            <a:endParaRPr sz="1300"/>
          </a:p>
          <a:p>
            <a:pPr marL="0" lvl="0" indent="0" algn="l" rtl="0">
              <a:lnSpc>
                <a:spcPct val="100000"/>
              </a:lnSpc>
              <a:spcBef>
                <a:spcPts val="0"/>
              </a:spcBef>
              <a:spcAft>
                <a:spcPts val="0"/>
              </a:spcAft>
              <a:buSzPts val="1300"/>
              <a:buNone/>
            </a:pPr>
            <a:endParaRPr sz="1300"/>
          </a:p>
        </p:txBody>
      </p:sp>
      <p:sp>
        <p:nvSpPr>
          <p:cNvPr id="408" name="Google Shape;408;g27c4e51a398_0_0:notes"/>
          <p:cNvSpPr txBox="1">
            <a:spLocks noGrp="1"/>
          </p:cNvSpPr>
          <p:nvPr>
            <p:ph type="sldNum" idx="12"/>
          </p:nvPr>
        </p:nvSpPr>
        <p:spPr>
          <a:xfrm>
            <a:off x="3884613" y="8685213"/>
            <a:ext cx="2971800" cy="4572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14</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7d16c5dc14_0_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27d16c5dc14_0_0:notes"/>
          <p:cNvSpPr txBox="1">
            <a:spLocks noGrp="1"/>
          </p:cNvSpPr>
          <p:nvPr>
            <p:ph type="body" idx="1"/>
          </p:nvPr>
        </p:nvSpPr>
        <p:spPr>
          <a:xfrm>
            <a:off x="685800" y="4343400"/>
            <a:ext cx="5486400" cy="4114800"/>
          </a:xfrm>
          <a:prstGeom prst="rect">
            <a:avLst/>
          </a:prstGeom>
          <a:noFill/>
          <a:ln>
            <a:noFill/>
          </a:ln>
        </p:spPr>
        <p:txBody>
          <a:bodyPr spcFirstLastPara="1" wrap="square" lIns="91075" tIns="45525" rIns="91075" bIns="45525" anchor="t" anchorCtr="0">
            <a:noAutofit/>
          </a:bodyPr>
          <a:lstStyle/>
          <a:p>
            <a:pPr marL="457200" lvl="0" indent="0" algn="l" rtl="0">
              <a:spcBef>
                <a:spcPts val="0"/>
              </a:spcBef>
              <a:spcAft>
                <a:spcPts val="0"/>
              </a:spcAft>
              <a:buNone/>
            </a:pPr>
            <a:endParaRPr sz="1300"/>
          </a:p>
        </p:txBody>
      </p:sp>
      <p:sp>
        <p:nvSpPr>
          <p:cNvPr id="419" name="Google Shape;419;g27d16c5dc14_0_0:notes"/>
          <p:cNvSpPr txBox="1">
            <a:spLocks noGrp="1"/>
          </p:cNvSpPr>
          <p:nvPr>
            <p:ph type="sldNum" idx="12"/>
          </p:nvPr>
        </p:nvSpPr>
        <p:spPr>
          <a:xfrm>
            <a:off x="3884613" y="8685213"/>
            <a:ext cx="2971800" cy="4572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15</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7752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39B1D-72DD-D8E4-3965-2071E4E939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E69548-1BFD-42C9-6D71-B698C7EB68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Google Shape;113;p24">
            <a:extLst>
              <a:ext uri="{FF2B5EF4-FFF2-40B4-BE49-F238E27FC236}">
                <a16:creationId xmlns:a16="http://schemas.microsoft.com/office/drawing/2014/main" id="{083B8F55-047C-C90A-964B-D10DC111B5EB}"/>
              </a:ext>
            </a:extLst>
          </p:cNvPr>
          <p:cNvSpPr txBox="1">
            <a:spLocks noGrp="1"/>
          </p:cNvSpPr>
          <p:nvPr>
            <p:ph type="sldNum" idx="12"/>
          </p:nvPr>
        </p:nvSpPr>
        <p:spPr>
          <a:xfrm>
            <a:off x="11093411" y="6148423"/>
            <a:ext cx="731600" cy="5248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333" b="0" i="0" u="none" strike="noStrike" cap="none" baseline="0">
                <a:solidFill>
                  <a:srgbClr val="88C6C5"/>
                </a:solidFill>
                <a:latin typeface="Georgia" panose="02040502050405020303" pitchFamily="18" charset="0"/>
                <a:ea typeface="Roboto Slab"/>
                <a:cs typeface="Roboto Slab"/>
                <a:sym typeface="Roboto Slab"/>
              </a:defRPr>
            </a:lvl1pPr>
            <a:lvl2pPr marL="0" lvl="1"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2pPr>
            <a:lvl3pPr marL="0" lvl="2"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3pPr>
            <a:lvl4pPr marL="0" lvl="3"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4pPr>
            <a:lvl5pPr marL="0" lvl="4"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5pPr>
            <a:lvl6pPr marL="0" lvl="5"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6pPr>
            <a:lvl7pPr marL="0" lvl="6"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7pPr>
            <a:lvl8pPr marL="0" lvl="7"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8pPr>
            <a:lvl9pPr marL="0" lvl="8"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8122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000"/>
              <a:buNone/>
              <a:defRPr b="0" i="0">
                <a:latin typeface="Georgia" panose="02040502050405020303" pitchFamily="18" charset="0"/>
                <a:ea typeface="Roboto Slab"/>
                <a:cs typeface="Roboto Slab"/>
                <a:sym typeface="Roboto Slab"/>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endParaRPr/>
          </a:p>
        </p:txBody>
      </p:sp>
      <p:sp>
        <p:nvSpPr>
          <p:cNvPr id="113" name="Google Shape;113;p24"/>
          <p:cNvSpPr txBox="1">
            <a:spLocks noGrp="1"/>
          </p:cNvSpPr>
          <p:nvPr>
            <p:ph type="sldNum" idx="12"/>
          </p:nvPr>
        </p:nvSpPr>
        <p:spPr>
          <a:xfrm>
            <a:off x="11093411" y="6148423"/>
            <a:ext cx="731600" cy="5248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333" b="0" i="0" u="none" strike="noStrike" cap="none" baseline="0">
                <a:solidFill>
                  <a:schemeClr val="accent1"/>
                </a:solidFill>
                <a:latin typeface="Georgia" panose="02040502050405020303" pitchFamily="18" charset="0"/>
                <a:ea typeface="Roboto Slab"/>
                <a:cs typeface="Roboto Slab"/>
                <a:sym typeface="Roboto Slab"/>
              </a:defRPr>
            </a:lvl1pPr>
            <a:lvl2pPr marL="0" lvl="1"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2pPr>
            <a:lvl3pPr marL="0" lvl="2"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3pPr>
            <a:lvl4pPr marL="0" lvl="3"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4pPr>
            <a:lvl5pPr marL="0" lvl="4"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5pPr>
            <a:lvl6pPr marL="0" lvl="5"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6pPr>
            <a:lvl7pPr marL="0" lvl="6"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7pPr>
            <a:lvl8pPr marL="0" lvl="7"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8pPr>
            <a:lvl9pPr marL="0" lvl="8"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3144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8984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50"/>
        <p:cNvGrpSpPr/>
        <p:nvPr/>
      </p:nvGrpSpPr>
      <p:grpSpPr>
        <a:xfrm>
          <a:off x="0" y="0"/>
          <a:ext cx="0" cy="0"/>
          <a:chOff x="0" y="0"/>
          <a:chExt cx="0" cy="0"/>
        </a:xfrm>
      </p:grpSpPr>
      <p:sp>
        <p:nvSpPr>
          <p:cNvPr id="151" name="Google Shape;151;p32"/>
          <p:cNvSpPr txBox="1">
            <a:spLocks noGrp="1"/>
          </p:cNvSpPr>
          <p:nvPr>
            <p:ph type="sldNum" idx="12"/>
          </p:nvPr>
        </p:nvSpPr>
        <p:spPr>
          <a:xfrm>
            <a:off x="10999845" y="6028335"/>
            <a:ext cx="731600" cy="524800"/>
          </a:xfrm>
          <a:prstGeom prst="rect">
            <a:avLst/>
          </a:prstGeom>
        </p:spPr>
        <p:txBody>
          <a:bodyPr spcFirstLastPara="1" wrap="square" lIns="68575" tIns="68575" rIns="68575" bIns="68575" anchor="t" anchorCtr="0">
            <a:noAutofit/>
          </a:bodyPr>
          <a:lstStyle>
            <a:lvl1pPr lvl="0" rtl="0">
              <a:buNone/>
              <a:defRPr b="0" i="0"/>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52" name="Google Shape;152;p32"/>
          <p:cNvSpPr txBox="1">
            <a:spLocks noGrp="1"/>
          </p:cNvSpPr>
          <p:nvPr>
            <p:ph type="subTitle" idx="1"/>
          </p:nvPr>
        </p:nvSpPr>
        <p:spPr>
          <a:xfrm>
            <a:off x="847725" y="1057312"/>
            <a:ext cx="10976000" cy="485600"/>
          </a:xfrm>
          <a:prstGeom prst="rect">
            <a:avLst/>
          </a:prstGeom>
        </p:spPr>
        <p:txBody>
          <a:bodyPr spcFirstLastPara="1" wrap="square" lIns="0" tIns="0" rIns="0" bIns="0" anchor="ctr" anchorCtr="0">
            <a:normAutofit/>
          </a:bodyPr>
          <a:lstStyle>
            <a:lvl1pPr lvl="0" rtl="0">
              <a:spcBef>
                <a:spcPts val="1067"/>
              </a:spcBef>
              <a:spcAft>
                <a:spcPts val="0"/>
              </a:spcAft>
              <a:buClr>
                <a:schemeClr val="accent1"/>
              </a:buClr>
              <a:buSzPts val="1100"/>
              <a:buFont typeface="Helvetica Neue"/>
              <a:buNone/>
              <a:defRPr sz="1467" b="0" i="0">
                <a:solidFill>
                  <a:schemeClr val="accent1"/>
                </a:solidFill>
                <a:latin typeface="Arial" panose="020B0604020202020204" pitchFamily="34" charset="0"/>
                <a:ea typeface="Helvetica Neue"/>
                <a:cs typeface="Arial" panose="020B0604020202020204" pitchFamily="34" charset="0"/>
                <a:sym typeface="Helvetica Neue"/>
              </a:defRPr>
            </a:lvl1pPr>
            <a:lvl2pPr lvl="1" rtl="0">
              <a:spcBef>
                <a:spcPts val="533"/>
              </a:spcBef>
              <a:spcAft>
                <a:spcPts val="0"/>
              </a:spcAft>
              <a:buClr>
                <a:schemeClr val="accent1"/>
              </a:buClr>
              <a:buSzPts val="1100"/>
              <a:buFont typeface="Helvetica Neue"/>
              <a:buNone/>
              <a:defRPr sz="1467" b="1">
                <a:solidFill>
                  <a:schemeClr val="accent1"/>
                </a:solidFill>
                <a:latin typeface="Helvetica Neue"/>
                <a:ea typeface="Helvetica Neue"/>
                <a:cs typeface="Helvetica Neue"/>
                <a:sym typeface="Helvetica Neue"/>
              </a:defRPr>
            </a:lvl2pPr>
            <a:lvl3pPr lvl="2" rtl="0">
              <a:spcBef>
                <a:spcPts val="533"/>
              </a:spcBef>
              <a:spcAft>
                <a:spcPts val="0"/>
              </a:spcAft>
              <a:buClr>
                <a:schemeClr val="accent1"/>
              </a:buClr>
              <a:buSzPts val="1100"/>
              <a:buFont typeface="Helvetica Neue"/>
              <a:buNone/>
              <a:defRPr sz="1467" b="1">
                <a:solidFill>
                  <a:schemeClr val="accent1"/>
                </a:solidFill>
                <a:latin typeface="Helvetica Neue"/>
                <a:ea typeface="Helvetica Neue"/>
                <a:cs typeface="Helvetica Neue"/>
                <a:sym typeface="Helvetica Neue"/>
              </a:defRPr>
            </a:lvl3pPr>
            <a:lvl4pPr lvl="3" rtl="0">
              <a:spcBef>
                <a:spcPts val="533"/>
              </a:spcBef>
              <a:spcAft>
                <a:spcPts val="0"/>
              </a:spcAft>
              <a:buClr>
                <a:schemeClr val="accent1"/>
              </a:buClr>
              <a:buSzPts val="1100"/>
              <a:buFont typeface="Helvetica Neue"/>
              <a:buNone/>
              <a:defRPr sz="1467" b="1">
                <a:solidFill>
                  <a:schemeClr val="accent1"/>
                </a:solidFill>
                <a:latin typeface="Helvetica Neue"/>
                <a:ea typeface="Helvetica Neue"/>
                <a:cs typeface="Helvetica Neue"/>
                <a:sym typeface="Helvetica Neue"/>
              </a:defRPr>
            </a:lvl4pPr>
            <a:lvl5pPr lvl="4" rtl="0">
              <a:spcBef>
                <a:spcPts val="533"/>
              </a:spcBef>
              <a:spcAft>
                <a:spcPts val="0"/>
              </a:spcAft>
              <a:buClr>
                <a:schemeClr val="accent1"/>
              </a:buClr>
              <a:buSzPts val="1100"/>
              <a:buFont typeface="Helvetica Neue"/>
              <a:buNone/>
              <a:defRPr sz="1467" b="1">
                <a:solidFill>
                  <a:schemeClr val="accent1"/>
                </a:solidFill>
                <a:latin typeface="Helvetica Neue"/>
                <a:ea typeface="Helvetica Neue"/>
                <a:cs typeface="Helvetica Neue"/>
                <a:sym typeface="Helvetica Neue"/>
              </a:defRPr>
            </a:lvl5pPr>
            <a:lvl6pPr lvl="5" rtl="0">
              <a:spcBef>
                <a:spcPts val="533"/>
              </a:spcBef>
              <a:spcAft>
                <a:spcPts val="0"/>
              </a:spcAft>
              <a:buClr>
                <a:schemeClr val="accent1"/>
              </a:buClr>
              <a:buSzPts val="1100"/>
              <a:buFont typeface="Helvetica Neue"/>
              <a:buNone/>
              <a:defRPr sz="1467" b="1">
                <a:solidFill>
                  <a:schemeClr val="accent1"/>
                </a:solidFill>
                <a:latin typeface="Helvetica Neue"/>
                <a:ea typeface="Helvetica Neue"/>
                <a:cs typeface="Helvetica Neue"/>
                <a:sym typeface="Helvetica Neue"/>
              </a:defRPr>
            </a:lvl6pPr>
            <a:lvl7pPr lvl="6" rtl="0">
              <a:spcBef>
                <a:spcPts val="533"/>
              </a:spcBef>
              <a:spcAft>
                <a:spcPts val="0"/>
              </a:spcAft>
              <a:buClr>
                <a:schemeClr val="accent1"/>
              </a:buClr>
              <a:buSzPts val="1100"/>
              <a:buFont typeface="Helvetica Neue"/>
              <a:buNone/>
              <a:defRPr sz="1467" b="1">
                <a:solidFill>
                  <a:schemeClr val="accent1"/>
                </a:solidFill>
                <a:latin typeface="Helvetica Neue"/>
                <a:ea typeface="Helvetica Neue"/>
                <a:cs typeface="Helvetica Neue"/>
                <a:sym typeface="Helvetica Neue"/>
              </a:defRPr>
            </a:lvl7pPr>
            <a:lvl8pPr lvl="7" rtl="0">
              <a:spcBef>
                <a:spcPts val="533"/>
              </a:spcBef>
              <a:spcAft>
                <a:spcPts val="0"/>
              </a:spcAft>
              <a:buClr>
                <a:schemeClr val="accent1"/>
              </a:buClr>
              <a:buSzPts val="1100"/>
              <a:buFont typeface="Helvetica Neue"/>
              <a:buNone/>
              <a:defRPr sz="1467" b="1">
                <a:solidFill>
                  <a:schemeClr val="accent1"/>
                </a:solidFill>
                <a:latin typeface="Helvetica Neue"/>
                <a:ea typeface="Helvetica Neue"/>
                <a:cs typeface="Helvetica Neue"/>
                <a:sym typeface="Helvetica Neue"/>
              </a:defRPr>
            </a:lvl8pPr>
            <a:lvl9pPr lvl="8" rtl="0">
              <a:spcBef>
                <a:spcPts val="533"/>
              </a:spcBef>
              <a:spcAft>
                <a:spcPts val="0"/>
              </a:spcAft>
              <a:buClr>
                <a:schemeClr val="accent1"/>
              </a:buClr>
              <a:buSzPts val="1100"/>
              <a:buFont typeface="Helvetica Neue"/>
              <a:buNone/>
              <a:defRPr sz="1467" b="1">
                <a:solidFill>
                  <a:schemeClr val="accent1"/>
                </a:solidFill>
                <a:latin typeface="Helvetica Neue"/>
                <a:ea typeface="Helvetica Neue"/>
                <a:cs typeface="Helvetica Neue"/>
                <a:sym typeface="Helvetica Neue"/>
              </a:defRPr>
            </a:lvl9pPr>
          </a:lstStyle>
          <a:p>
            <a:endParaRPr/>
          </a:p>
        </p:txBody>
      </p:sp>
      <p:sp>
        <p:nvSpPr>
          <p:cNvPr id="153" name="Google Shape;153;p32"/>
          <p:cNvSpPr txBox="1">
            <a:spLocks noGrp="1"/>
          </p:cNvSpPr>
          <p:nvPr>
            <p:ph type="title"/>
          </p:nvPr>
        </p:nvSpPr>
        <p:spPr>
          <a:xfrm>
            <a:off x="847725" y="571537"/>
            <a:ext cx="11239600" cy="581200"/>
          </a:xfrm>
          <a:prstGeom prst="rect">
            <a:avLst/>
          </a:prstGeom>
        </p:spPr>
        <p:txBody>
          <a:bodyPr spcFirstLastPara="1" wrap="square" lIns="0" tIns="0" rIns="0" bIns="0" anchor="t" anchorCtr="0">
            <a:normAutofit/>
          </a:bodyPr>
          <a:lstStyle>
            <a:lvl1pPr lvl="0" rtl="0">
              <a:spcBef>
                <a:spcPts val="0"/>
              </a:spcBef>
              <a:spcAft>
                <a:spcPts val="0"/>
              </a:spcAft>
              <a:buClr>
                <a:schemeClr val="accent3"/>
              </a:buClr>
              <a:buSzPts val="2400"/>
              <a:buNone/>
              <a:defRPr sz="3200">
                <a:solidFill>
                  <a:schemeClr val="accent1"/>
                </a:solidFill>
              </a:defRPr>
            </a:lvl1pPr>
            <a:lvl2pPr lvl="1" rtl="0">
              <a:spcBef>
                <a:spcPts val="0"/>
              </a:spcBef>
              <a:spcAft>
                <a:spcPts val="0"/>
              </a:spcAft>
              <a:buClr>
                <a:schemeClr val="accent3"/>
              </a:buClr>
              <a:buSzPts val="1100"/>
              <a:buNone/>
              <a:defRPr>
                <a:solidFill>
                  <a:schemeClr val="accent3"/>
                </a:solidFill>
                <a:latin typeface="Helvetica Neue Light"/>
                <a:ea typeface="Helvetica Neue Light"/>
                <a:cs typeface="Helvetica Neue Light"/>
                <a:sym typeface="Helvetica Neue Light"/>
              </a:defRPr>
            </a:lvl2pPr>
            <a:lvl3pPr lvl="2" rtl="0">
              <a:spcBef>
                <a:spcPts val="0"/>
              </a:spcBef>
              <a:spcAft>
                <a:spcPts val="0"/>
              </a:spcAft>
              <a:buClr>
                <a:schemeClr val="accent3"/>
              </a:buClr>
              <a:buSzPts val="1100"/>
              <a:buNone/>
              <a:defRPr>
                <a:solidFill>
                  <a:schemeClr val="accent3"/>
                </a:solidFill>
                <a:latin typeface="Helvetica Neue Light"/>
                <a:ea typeface="Helvetica Neue Light"/>
                <a:cs typeface="Helvetica Neue Light"/>
                <a:sym typeface="Helvetica Neue Light"/>
              </a:defRPr>
            </a:lvl3pPr>
            <a:lvl4pPr lvl="3" rtl="0">
              <a:spcBef>
                <a:spcPts val="0"/>
              </a:spcBef>
              <a:spcAft>
                <a:spcPts val="0"/>
              </a:spcAft>
              <a:buClr>
                <a:schemeClr val="accent3"/>
              </a:buClr>
              <a:buSzPts val="1100"/>
              <a:buNone/>
              <a:defRPr>
                <a:solidFill>
                  <a:schemeClr val="accent3"/>
                </a:solidFill>
                <a:latin typeface="Helvetica Neue Light"/>
                <a:ea typeface="Helvetica Neue Light"/>
                <a:cs typeface="Helvetica Neue Light"/>
                <a:sym typeface="Helvetica Neue Light"/>
              </a:defRPr>
            </a:lvl4pPr>
            <a:lvl5pPr lvl="4" rtl="0">
              <a:spcBef>
                <a:spcPts val="0"/>
              </a:spcBef>
              <a:spcAft>
                <a:spcPts val="0"/>
              </a:spcAft>
              <a:buClr>
                <a:schemeClr val="accent3"/>
              </a:buClr>
              <a:buSzPts val="1100"/>
              <a:buNone/>
              <a:defRPr>
                <a:solidFill>
                  <a:schemeClr val="accent3"/>
                </a:solidFill>
                <a:latin typeface="Helvetica Neue Light"/>
                <a:ea typeface="Helvetica Neue Light"/>
                <a:cs typeface="Helvetica Neue Light"/>
                <a:sym typeface="Helvetica Neue Light"/>
              </a:defRPr>
            </a:lvl5pPr>
            <a:lvl6pPr lvl="5" rtl="0">
              <a:spcBef>
                <a:spcPts val="0"/>
              </a:spcBef>
              <a:spcAft>
                <a:spcPts val="0"/>
              </a:spcAft>
              <a:buClr>
                <a:schemeClr val="accent3"/>
              </a:buClr>
              <a:buSzPts val="1100"/>
              <a:buNone/>
              <a:defRPr>
                <a:solidFill>
                  <a:schemeClr val="accent3"/>
                </a:solidFill>
                <a:latin typeface="Helvetica Neue Light"/>
                <a:ea typeface="Helvetica Neue Light"/>
                <a:cs typeface="Helvetica Neue Light"/>
                <a:sym typeface="Helvetica Neue Light"/>
              </a:defRPr>
            </a:lvl6pPr>
            <a:lvl7pPr lvl="6" rtl="0">
              <a:spcBef>
                <a:spcPts val="0"/>
              </a:spcBef>
              <a:spcAft>
                <a:spcPts val="0"/>
              </a:spcAft>
              <a:buClr>
                <a:schemeClr val="accent3"/>
              </a:buClr>
              <a:buSzPts val="1100"/>
              <a:buNone/>
              <a:defRPr>
                <a:solidFill>
                  <a:schemeClr val="accent3"/>
                </a:solidFill>
                <a:latin typeface="Helvetica Neue Light"/>
                <a:ea typeface="Helvetica Neue Light"/>
                <a:cs typeface="Helvetica Neue Light"/>
                <a:sym typeface="Helvetica Neue Light"/>
              </a:defRPr>
            </a:lvl7pPr>
            <a:lvl8pPr lvl="7" rtl="0">
              <a:spcBef>
                <a:spcPts val="0"/>
              </a:spcBef>
              <a:spcAft>
                <a:spcPts val="0"/>
              </a:spcAft>
              <a:buClr>
                <a:schemeClr val="accent3"/>
              </a:buClr>
              <a:buSzPts val="1100"/>
              <a:buNone/>
              <a:defRPr>
                <a:solidFill>
                  <a:schemeClr val="accent3"/>
                </a:solidFill>
                <a:latin typeface="Helvetica Neue Light"/>
                <a:ea typeface="Helvetica Neue Light"/>
                <a:cs typeface="Helvetica Neue Light"/>
                <a:sym typeface="Helvetica Neue Light"/>
              </a:defRPr>
            </a:lvl8pPr>
            <a:lvl9pPr lvl="8" rtl="0">
              <a:spcBef>
                <a:spcPts val="0"/>
              </a:spcBef>
              <a:spcAft>
                <a:spcPts val="0"/>
              </a:spcAft>
              <a:buClr>
                <a:schemeClr val="accent3"/>
              </a:buClr>
              <a:buSzPts val="1100"/>
              <a:buNone/>
              <a:defRPr>
                <a:solidFill>
                  <a:schemeClr val="accent3"/>
                </a:solidFill>
                <a:latin typeface="Helvetica Neue Light"/>
                <a:ea typeface="Helvetica Neue Light"/>
                <a:cs typeface="Helvetica Neue Light"/>
                <a:sym typeface="Helvetica Neue Light"/>
              </a:defRPr>
            </a:lvl9pPr>
          </a:lstStyle>
          <a:p>
            <a:endParaRPr/>
          </a:p>
        </p:txBody>
      </p:sp>
      <p:sp>
        <p:nvSpPr>
          <p:cNvPr id="154" name="Google Shape;154;p32"/>
          <p:cNvSpPr txBox="1">
            <a:spLocks noGrp="1"/>
          </p:cNvSpPr>
          <p:nvPr>
            <p:ph type="body" idx="2"/>
          </p:nvPr>
        </p:nvSpPr>
        <p:spPr>
          <a:xfrm>
            <a:off x="847725" y="1762125"/>
            <a:ext cx="10830000" cy="4486400"/>
          </a:xfrm>
          <a:prstGeom prst="rect">
            <a:avLst/>
          </a:prstGeom>
        </p:spPr>
        <p:txBody>
          <a:bodyPr spcFirstLastPara="1" wrap="square" lIns="0" tIns="0" rIns="0" bIns="0" anchor="t" anchorCtr="0">
            <a:noAutofit/>
          </a:bodyPr>
          <a:lstStyle>
            <a:lvl1pPr marL="609585" lvl="0" indent="-397923" rtl="0">
              <a:lnSpc>
                <a:spcPct val="110000"/>
              </a:lnSpc>
              <a:spcBef>
                <a:spcPts val="0"/>
              </a:spcBef>
              <a:spcAft>
                <a:spcPts val="0"/>
              </a:spcAft>
              <a:buClr>
                <a:schemeClr val="accent3"/>
              </a:buClr>
              <a:buSzPts val="1100"/>
              <a:buChar char="•"/>
              <a:defRPr sz="1467">
                <a:solidFill>
                  <a:schemeClr val="accent1"/>
                </a:solidFill>
              </a:defRPr>
            </a:lvl1pPr>
            <a:lvl2pPr marL="1219170" lvl="1" indent="-397923" rtl="0">
              <a:lnSpc>
                <a:spcPct val="110000"/>
              </a:lnSpc>
              <a:spcBef>
                <a:spcPts val="0"/>
              </a:spcBef>
              <a:spcAft>
                <a:spcPts val="0"/>
              </a:spcAft>
              <a:buClr>
                <a:schemeClr val="accent3"/>
              </a:buClr>
              <a:buSzPts val="1100"/>
              <a:buChar char="•"/>
              <a:defRPr sz="1467">
                <a:solidFill>
                  <a:schemeClr val="accent3"/>
                </a:solidFill>
              </a:defRPr>
            </a:lvl2pPr>
            <a:lvl3pPr marL="1828754" lvl="2" indent="-397923" rtl="0">
              <a:lnSpc>
                <a:spcPct val="110000"/>
              </a:lnSpc>
              <a:spcBef>
                <a:spcPts val="0"/>
              </a:spcBef>
              <a:spcAft>
                <a:spcPts val="0"/>
              </a:spcAft>
              <a:buClr>
                <a:schemeClr val="accent3"/>
              </a:buClr>
              <a:buSzPts val="1100"/>
              <a:buChar char="•"/>
              <a:defRPr sz="1467">
                <a:solidFill>
                  <a:schemeClr val="accent3"/>
                </a:solidFill>
              </a:defRPr>
            </a:lvl3pPr>
            <a:lvl4pPr marL="2438339" lvl="3" indent="-397923" rtl="0">
              <a:lnSpc>
                <a:spcPct val="110000"/>
              </a:lnSpc>
              <a:spcBef>
                <a:spcPts val="0"/>
              </a:spcBef>
              <a:spcAft>
                <a:spcPts val="0"/>
              </a:spcAft>
              <a:buClr>
                <a:schemeClr val="accent3"/>
              </a:buClr>
              <a:buSzPts val="1100"/>
              <a:buChar char="•"/>
              <a:defRPr sz="1467">
                <a:solidFill>
                  <a:schemeClr val="accent3"/>
                </a:solidFill>
              </a:defRPr>
            </a:lvl4pPr>
            <a:lvl5pPr marL="3047924" lvl="4" indent="-397923" rtl="0">
              <a:lnSpc>
                <a:spcPct val="110000"/>
              </a:lnSpc>
              <a:spcBef>
                <a:spcPts val="0"/>
              </a:spcBef>
              <a:spcAft>
                <a:spcPts val="0"/>
              </a:spcAft>
              <a:buClr>
                <a:schemeClr val="accent3"/>
              </a:buClr>
              <a:buSzPts val="1100"/>
              <a:buChar char="•"/>
              <a:defRPr sz="1467">
                <a:solidFill>
                  <a:schemeClr val="accent3"/>
                </a:solidFill>
              </a:defRPr>
            </a:lvl5pPr>
            <a:lvl6pPr marL="3657509" lvl="5" indent="-397923" rtl="0">
              <a:lnSpc>
                <a:spcPct val="110000"/>
              </a:lnSpc>
              <a:spcBef>
                <a:spcPts val="0"/>
              </a:spcBef>
              <a:spcAft>
                <a:spcPts val="0"/>
              </a:spcAft>
              <a:buClr>
                <a:schemeClr val="accent3"/>
              </a:buClr>
              <a:buSzPts val="1100"/>
              <a:buChar char="•"/>
              <a:defRPr sz="1467">
                <a:solidFill>
                  <a:schemeClr val="accent3"/>
                </a:solidFill>
              </a:defRPr>
            </a:lvl6pPr>
            <a:lvl7pPr marL="4267093" lvl="6" indent="-397923" rtl="0">
              <a:lnSpc>
                <a:spcPct val="110000"/>
              </a:lnSpc>
              <a:spcBef>
                <a:spcPts val="0"/>
              </a:spcBef>
              <a:spcAft>
                <a:spcPts val="0"/>
              </a:spcAft>
              <a:buClr>
                <a:schemeClr val="accent3"/>
              </a:buClr>
              <a:buSzPts val="1100"/>
              <a:buChar char="•"/>
              <a:defRPr sz="1467">
                <a:solidFill>
                  <a:schemeClr val="accent3"/>
                </a:solidFill>
              </a:defRPr>
            </a:lvl7pPr>
            <a:lvl8pPr marL="4876678" lvl="7" indent="-397923" rtl="0">
              <a:lnSpc>
                <a:spcPct val="110000"/>
              </a:lnSpc>
              <a:spcBef>
                <a:spcPts val="0"/>
              </a:spcBef>
              <a:spcAft>
                <a:spcPts val="0"/>
              </a:spcAft>
              <a:buClr>
                <a:schemeClr val="accent3"/>
              </a:buClr>
              <a:buSzPts val="1100"/>
              <a:buChar char="•"/>
              <a:defRPr sz="1467">
                <a:solidFill>
                  <a:schemeClr val="accent3"/>
                </a:solidFill>
              </a:defRPr>
            </a:lvl8pPr>
            <a:lvl9pPr marL="5486263" lvl="8" indent="-397923" rtl="0">
              <a:lnSpc>
                <a:spcPct val="110000"/>
              </a:lnSpc>
              <a:spcBef>
                <a:spcPts val="0"/>
              </a:spcBef>
              <a:spcAft>
                <a:spcPts val="0"/>
              </a:spcAft>
              <a:buClr>
                <a:schemeClr val="accent3"/>
              </a:buClr>
              <a:buSzPts val="1100"/>
              <a:buChar char="•"/>
              <a:defRPr sz="1467">
                <a:solidFill>
                  <a:schemeClr val="accent3"/>
                </a:solidFill>
              </a:defRPr>
            </a:lvl9pPr>
          </a:lstStyle>
          <a:p>
            <a:endParaRPr/>
          </a:p>
        </p:txBody>
      </p:sp>
    </p:spTree>
    <p:extLst>
      <p:ext uri="{BB962C8B-B14F-4D97-AF65-F5344CB8AC3E}">
        <p14:creationId xmlns:p14="http://schemas.microsoft.com/office/powerpoint/2010/main" val="2128435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E86DF-BB68-200C-E9D3-7B3A4659B1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D8958F-26F8-F9FC-3A20-94552484A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3;p24">
            <a:extLst>
              <a:ext uri="{FF2B5EF4-FFF2-40B4-BE49-F238E27FC236}">
                <a16:creationId xmlns:a16="http://schemas.microsoft.com/office/drawing/2014/main" id="{52AB7B69-FC3C-7D7C-48E8-C2FE522425F0}"/>
              </a:ext>
            </a:extLst>
          </p:cNvPr>
          <p:cNvSpPr txBox="1">
            <a:spLocks noGrp="1"/>
          </p:cNvSpPr>
          <p:nvPr>
            <p:ph type="sldNum" idx="12"/>
          </p:nvPr>
        </p:nvSpPr>
        <p:spPr>
          <a:xfrm>
            <a:off x="11093411" y="6148423"/>
            <a:ext cx="731600" cy="5248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333" b="0" i="0" u="none" strike="noStrike" cap="none" baseline="0">
                <a:solidFill>
                  <a:schemeClr val="accent1"/>
                </a:solidFill>
                <a:latin typeface="Georgia" panose="02040502050405020303" pitchFamily="18" charset="0"/>
                <a:ea typeface="Roboto Slab"/>
                <a:cs typeface="Roboto Slab"/>
                <a:sym typeface="Roboto Slab"/>
              </a:defRPr>
            </a:lvl1pPr>
            <a:lvl2pPr marL="0" lvl="1"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2pPr>
            <a:lvl3pPr marL="0" lvl="2"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3pPr>
            <a:lvl4pPr marL="0" lvl="3"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4pPr>
            <a:lvl5pPr marL="0" lvl="4"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5pPr>
            <a:lvl6pPr marL="0" lvl="5"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6pPr>
            <a:lvl7pPr marL="0" lvl="6"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7pPr>
            <a:lvl8pPr marL="0" lvl="7"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8pPr>
            <a:lvl9pPr marL="0" lvl="8"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157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9B55-01ED-F813-5B23-0C4199B6A6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EB0420-3C91-CE6C-C4B7-9A3050F994C1}"/>
              </a:ext>
            </a:extLst>
          </p:cNvPr>
          <p:cNvSpPr>
            <a:spLocks noGrp="1"/>
          </p:cNvSpPr>
          <p:nvPr>
            <p:ph type="body" idx="1"/>
          </p:nvPr>
        </p:nvSpPr>
        <p:spPr>
          <a:xfrm>
            <a:off x="831850" y="4589463"/>
            <a:ext cx="10515600" cy="1500187"/>
          </a:xfrm>
        </p:spPr>
        <p:txBody>
          <a:bodyPr/>
          <a:lstStyle>
            <a:lvl1pPr marL="0" indent="0">
              <a:buNone/>
              <a:defRPr sz="2400" baseline="0">
                <a:solidFill>
                  <a:srgbClr val="0042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Google Shape;113;p24">
            <a:extLst>
              <a:ext uri="{FF2B5EF4-FFF2-40B4-BE49-F238E27FC236}">
                <a16:creationId xmlns:a16="http://schemas.microsoft.com/office/drawing/2014/main" id="{B06CD31D-FC53-E9DD-1147-0C501DE81D99}"/>
              </a:ext>
            </a:extLst>
          </p:cNvPr>
          <p:cNvSpPr txBox="1">
            <a:spLocks noGrp="1"/>
          </p:cNvSpPr>
          <p:nvPr>
            <p:ph type="sldNum" idx="12"/>
          </p:nvPr>
        </p:nvSpPr>
        <p:spPr>
          <a:xfrm>
            <a:off x="11093411" y="6148423"/>
            <a:ext cx="731600" cy="5248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333" b="0" i="0" u="none" strike="noStrike" cap="none" baseline="0">
                <a:solidFill>
                  <a:schemeClr val="accent1"/>
                </a:solidFill>
                <a:latin typeface="Georgia" panose="02040502050405020303" pitchFamily="18" charset="0"/>
                <a:ea typeface="Roboto Slab"/>
                <a:cs typeface="Roboto Slab"/>
                <a:sym typeface="Roboto Slab"/>
              </a:defRPr>
            </a:lvl1pPr>
            <a:lvl2pPr marL="0" lvl="1"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2pPr>
            <a:lvl3pPr marL="0" lvl="2"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3pPr>
            <a:lvl4pPr marL="0" lvl="3"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4pPr>
            <a:lvl5pPr marL="0" lvl="4"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5pPr>
            <a:lvl6pPr marL="0" lvl="5"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6pPr>
            <a:lvl7pPr marL="0" lvl="6"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7pPr>
            <a:lvl8pPr marL="0" lvl="7"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8pPr>
            <a:lvl9pPr marL="0" lvl="8"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6173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06B0A-7560-7F02-A2B6-9404AB6B6D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234174-8B73-29B1-0DDC-FC73426DA0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BC583E-85AD-EEFB-57D5-2E2061181F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Google Shape;113;p24">
            <a:extLst>
              <a:ext uri="{FF2B5EF4-FFF2-40B4-BE49-F238E27FC236}">
                <a16:creationId xmlns:a16="http://schemas.microsoft.com/office/drawing/2014/main" id="{4BAA53C0-0CA1-984A-6064-AA432EDBDB43}"/>
              </a:ext>
            </a:extLst>
          </p:cNvPr>
          <p:cNvSpPr txBox="1">
            <a:spLocks noGrp="1"/>
          </p:cNvSpPr>
          <p:nvPr>
            <p:ph type="sldNum" idx="12"/>
          </p:nvPr>
        </p:nvSpPr>
        <p:spPr>
          <a:xfrm>
            <a:off x="11093411" y="6148423"/>
            <a:ext cx="731600" cy="5248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333" b="0" i="0" u="none" strike="noStrike" cap="none" baseline="0">
                <a:solidFill>
                  <a:schemeClr val="accent1"/>
                </a:solidFill>
                <a:latin typeface="Georgia" panose="02040502050405020303" pitchFamily="18" charset="0"/>
                <a:ea typeface="Roboto Slab"/>
                <a:cs typeface="Roboto Slab"/>
                <a:sym typeface="Roboto Slab"/>
              </a:defRPr>
            </a:lvl1pPr>
            <a:lvl2pPr marL="0" lvl="1"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2pPr>
            <a:lvl3pPr marL="0" lvl="2"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3pPr>
            <a:lvl4pPr marL="0" lvl="3"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4pPr>
            <a:lvl5pPr marL="0" lvl="4"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5pPr>
            <a:lvl6pPr marL="0" lvl="5"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6pPr>
            <a:lvl7pPr marL="0" lvl="6"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7pPr>
            <a:lvl8pPr marL="0" lvl="7"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8pPr>
            <a:lvl9pPr marL="0" lvl="8"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0119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0B58F-4958-E2A8-3979-913606E83F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1223C3-E7A4-4C78-0CB7-06840F0A9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305EF9-8B4D-DB33-9C21-60F57E9F0B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D340A9-3996-86B6-E1C7-3C831BF0AE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832382-2212-86DF-FFAA-3E1401D39F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Google Shape;113;p24">
            <a:extLst>
              <a:ext uri="{FF2B5EF4-FFF2-40B4-BE49-F238E27FC236}">
                <a16:creationId xmlns:a16="http://schemas.microsoft.com/office/drawing/2014/main" id="{A614293B-F771-277B-8EFF-66EB078FEB53}"/>
              </a:ext>
            </a:extLst>
          </p:cNvPr>
          <p:cNvSpPr txBox="1">
            <a:spLocks noGrp="1"/>
          </p:cNvSpPr>
          <p:nvPr>
            <p:ph type="sldNum" idx="12"/>
          </p:nvPr>
        </p:nvSpPr>
        <p:spPr>
          <a:xfrm>
            <a:off x="11093411" y="6148423"/>
            <a:ext cx="731600" cy="5248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333" b="0" i="0" u="none" strike="noStrike" cap="none" baseline="0">
                <a:solidFill>
                  <a:schemeClr val="accent1"/>
                </a:solidFill>
                <a:latin typeface="Georgia" panose="02040502050405020303" pitchFamily="18" charset="0"/>
                <a:ea typeface="Roboto Slab"/>
                <a:cs typeface="Roboto Slab"/>
                <a:sym typeface="Roboto Slab"/>
              </a:defRPr>
            </a:lvl1pPr>
            <a:lvl2pPr marL="0" lvl="1"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2pPr>
            <a:lvl3pPr marL="0" lvl="2"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3pPr>
            <a:lvl4pPr marL="0" lvl="3"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4pPr>
            <a:lvl5pPr marL="0" lvl="4"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5pPr>
            <a:lvl6pPr marL="0" lvl="5"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6pPr>
            <a:lvl7pPr marL="0" lvl="6"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7pPr>
            <a:lvl8pPr marL="0" lvl="7"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8pPr>
            <a:lvl9pPr marL="0" lvl="8"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2602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7790-1E70-B054-B9E1-D92FC027D926}"/>
              </a:ext>
            </a:extLst>
          </p:cNvPr>
          <p:cNvSpPr>
            <a:spLocks noGrp="1"/>
          </p:cNvSpPr>
          <p:nvPr>
            <p:ph type="title"/>
          </p:nvPr>
        </p:nvSpPr>
        <p:spPr/>
        <p:txBody>
          <a:bodyPr/>
          <a:lstStyle/>
          <a:p>
            <a:r>
              <a:rPr lang="en-US"/>
              <a:t>Click to edit Master title style</a:t>
            </a:r>
          </a:p>
        </p:txBody>
      </p:sp>
      <p:sp>
        <p:nvSpPr>
          <p:cNvPr id="7" name="Google Shape;113;p24">
            <a:extLst>
              <a:ext uri="{FF2B5EF4-FFF2-40B4-BE49-F238E27FC236}">
                <a16:creationId xmlns:a16="http://schemas.microsoft.com/office/drawing/2014/main" id="{AFEAF84B-9979-2095-2FD5-4BE130C6C272}"/>
              </a:ext>
            </a:extLst>
          </p:cNvPr>
          <p:cNvSpPr txBox="1">
            <a:spLocks noGrp="1"/>
          </p:cNvSpPr>
          <p:nvPr>
            <p:ph type="sldNum" idx="12"/>
          </p:nvPr>
        </p:nvSpPr>
        <p:spPr>
          <a:xfrm>
            <a:off x="11093411" y="6148423"/>
            <a:ext cx="731600" cy="5248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333" b="0" i="0" u="none" strike="noStrike" cap="none" baseline="0">
                <a:solidFill>
                  <a:schemeClr val="accent1"/>
                </a:solidFill>
                <a:latin typeface="Georgia" panose="02040502050405020303" pitchFamily="18" charset="0"/>
                <a:ea typeface="Roboto Slab"/>
                <a:cs typeface="Roboto Slab"/>
                <a:sym typeface="Roboto Slab"/>
              </a:defRPr>
            </a:lvl1pPr>
            <a:lvl2pPr marL="0" lvl="1"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2pPr>
            <a:lvl3pPr marL="0" lvl="2"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3pPr>
            <a:lvl4pPr marL="0" lvl="3"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4pPr>
            <a:lvl5pPr marL="0" lvl="4"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5pPr>
            <a:lvl6pPr marL="0" lvl="5"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6pPr>
            <a:lvl7pPr marL="0" lvl="6"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7pPr>
            <a:lvl8pPr marL="0" lvl="7"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8pPr>
            <a:lvl9pPr marL="0" lvl="8"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440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Google Shape;113;p24">
            <a:extLst>
              <a:ext uri="{FF2B5EF4-FFF2-40B4-BE49-F238E27FC236}">
                <a16:creationId xmlns:a16="http://schemas.microsoft.com/office/drawing/2014/main" id="{BC59D2A4-EFFD-3A7D-FC71-0901DF5AF4D9}"/>
              </a:ext>
            </a:extLst>
          </p:cNvPr>
          <p:cNvSpPr txBox="1">
            <a:spLocks noGrp="1"/>
          </p:cNvSpPr>
          <p:nvPr>
            <p:ph type="sldNum" idx="12"/>
          </p:nvPr>
        </p:nvSpPr>
        <p:spPr>
          <a:xfrm>
            <a:off x="11093411" y="6148423"/>
            <a:ext cx="731600" cy="5248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333" b="0" i="0" u="none" strike="noStrike" cap="none" baseline="0">
                <a:solidFill>
                  <a:schemeClr val="accent1"/>
                </a:solidFill>
                <a:latin typeface="Georgia" panose="02040502050405020303" pitchFamily="18" charset="0"/>
                <a:ea typeface="Roboto Slab"/>
                <a:cs typeface="Roboto Slab"/>
                <a:sym typeface="Roboto Slab"/>
              </a:defRPr>
            </a:lvl1pPr>
            <a:lvl2pPr marL="0" lvl="1"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2pPr>
            <a:lvl3pPr marL="0" lvl="2"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3pPr>
            <a:lvl4pPr marL="0" lvl="3"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4pPr>
            <a:lvl5pPr marL="0" lvl="4"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5pPr>
            <a:lvl6pPr marL="0" lvl="5"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6pPr>
            <a:lvl7pPr marL="0" lvl="6"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7pPr>
            <a:lvl8pPr marL="0" lvl="7"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8pPr>
            <a:lvl9pPr marL="0" lvl="8"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6371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77FF9-B54E-EF38-DE1D-0C516150F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937781-A46B-B0FA-BF12-7636AC0FD6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7E7EEF-677A-7979-243B-35C865F7E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Google Shape;113;p24">
            <a:extLst>
              <a:ext uri="{FF2B5EF4-FFF2-40B4-BE49-F238E27FC236}">
                <a16:creationId xmlns:a16="http://schemas.microsoft.com/office/drawing/2014/main" id="{0C9DA806-4428-F15D-702F-CA222D5FFB36}"/>
              </a:ext>
            </a:extLst>
          </p:cNvPr>
          <p:cNvSpPr txBox="1">
            <a:spLocks noGrp="1"/>
          </p:cNvSpPr>
          <p:nvPr>
            <p:ph type="sldNum" idx="12"/>
          </p:nvPr>
        </p:nvSpPr>
        <p:spPr>
          <a:xfrm>
            <a:off x="11093411" y="6148423"/>
            <a:ext cx="731600" cy="5248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333" b="0" i="0" u="none" strike="noStrike" cap="none" baseline="0">
                <a:solidFill>
                  <a:schemeClr val="accent1"/>
                </a:solidFill>
                <a:latin typeface="Georgia" panose="02040502050405020303" pitchFamily="18" charset="0"/>
                <a:ea typeface="Roboto Slab"/>
                <a:cs typeface="Roboto Slab"/>
                <a:sym typeface="Roboto Slab"/>
              </a:defRPr>
            </a:lvl1pPr>
            <a:lvl2pPr marL="0" lvl="1"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2pPr>
            <a:lvl3pPr marL="0" lvl="2"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3pPr>
            <a:lvl4pPr marL="0" lvl="3"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4pPr>
            <a:lvl5pPr marL="0" lvl="4"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5pPr>
            <a:lvl6pPr marL="0" lvl="5"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6pPr>
            <a:lvl7pPr marL="0" lvl="6"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7pPr>
            <a:lvl8pPr marL="0" lvl="7"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8pPr>
            <a:lvl9pPr marL="0" lvl="8"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5282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96C11-1F30-831B-6015-B695ABCC5B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E44CD-373C-EC1C-31AC-7EF3E47B50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ED4CDF-7A50-6C9C-F74D-C0074B9B3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Google Shape;113;p24">
            <a:extLst>
              <a:ext uri="{FF2B5EF4-FFF2-40B4-BE49-F238E27FC236}">
                <a16:creationId xmlns:a16="http://schemas.microsoft.com/office/drawing/2014/main" id="{B94DCB3B-2640-6B5C-3DB8-AEA1E818D0C6}"/>
              </a:ext>
            </a:extLst>
          </p:cNvPr>
          <p:cNvSpPr txBox="1">
            <a:spLocks noGrp="1"/>
          </p:cNvSpPr>
          <p:nvPr>
            <p:ph type="sldNum" idx="12"/>
          </p:nvPr>
        </p:nvSpPr>
        <p:spPr>
          <a:xfrm>
            <a:off x="11093411" y="6148423"/>
            <a:ext cx="731600" cy="5248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333" b="0" i="0" u="none" strike="noStrike" cap="none" baseline="0">
                <a:solidFill>
                  <a:schemeClr val="accent1"/>
                </a:solidFill>
                <a:latin typeface="Georgia" panose="02040502050405020303" pitchFamily="18" charset="0"/>
                <a:ea typeface="Roboto Slab"/>
                <a:cs typeface="Roboto Slab"/>
                <a:sym typeface="Roboto Slab"/>
              </a:defRPr>
            </a:lvl1pPr>
            <a:lvl2pPr marL="0" lvl="1"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2pPr>
            <a:lvl3pPr marL="0" lvl="2"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3pPr>
            <a:lvl4pPr marL="0" lvl="3"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4pPr>
            <a:lvl5pPr marL="0" lvl="4"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5pPr>
            <a:lvl6pPr marL="0" lvl="5"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6pPr>
            <a:lvl7pPr marL="0" lvl="6"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7pPr>
            <a:lvl8pPr marL="0" lvl="7"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8pPr>
            <a:lvl9pPr marL="0" lvl="8"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3430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B77DC9-7DB3-7DC5-777E-4E03085502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FC387F-99CC-9F5E-19D0-4672DB5AB9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3;p24">
            <a:extLst>
              <a:ext uri="{FF2B5EF4-FFF2-40B4-BE49-F238E27FC236}">
                <a16:creationId xmlns:a16="http://schemas.microsoft.com/office/drawing/2014/main" id="{DDB3D8D3-C96D-391C-2643-0DAC8961081C}"/>
              </a:ext>
            </a:extLst>
          </p:cNvPr>
          <p:cNvSpPr txBox="1">
            <a:spLocks noGrp="1"/>
          </p:cNvSpPr>
          <p:nvPr>
            <p:ph type="sldNum" idx="4"/>
          </p:nvPr>
        </p:nvSpPr>
        <p:spPr>
          <a:xfrm>
            <a:off x="11093411" y="6148423"/>
            <a:ext cx="731600" cy="5248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000"/>
              <a:buNone/>
              <a:defRPr sz="1333" b="0" i="0" u="none" strike="noStrike" cap="none" baseline="0">
                <a:solidFill>
                  <a:schemeClr val="accent1"/>
                </a:solidFill>
                <a:latin typeface="Georgia" panose="02040502050405020303" pitchFamily="18" charset="0"/>
                <a:ea typeface="Roboto Slab"/>
                <a:cs typeface="Roboto Slab"/>
                <a:sym typeface="Roboto Slab"/>
              </a:defRPr>
            </a:lvl1pPr>
            <a:lvl2pPr marL="0" lvl="1"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2pPr>
            <a:lvl3pPr marL="0" lvl="2"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3pPr>
            <a:lvl4pPr marL="0" lvl="3"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4pPr>
            <a:lvl5pPr marL="0" lvl="4"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5pPr>
            <a:lvl6pPr marL="0" lvl="5"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6pPr>
            <a:lvl7pPr marL="0" lvl="6"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7pPr>
            <a:lvl8pPr marL="0" lvl="7"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8pPr>
            <a:lvl9pPr marL="0" lvl="8" indent="0" algn="r" rtl="0">
              <a:lnSpc>
                <a:spcPct val="100000"/>
              </a:lnSpc>
              <a:spcBef>
                <a:spcPts val="0"/>
              </a:spcBef>
              <a:spcAft>
                <a:spcPts val="0"/>
              </a:spcAft>
              <a:buSzPts val="1000"/>
              <a:buNone/>
              <a:defRPr sz="1333" b="0" i="0" u="none" strike="noStrike" cap="none">
                <a:solidFill>
                  <a:schemeClr val="dk2"/>
                </a:solidFill>
                <a:latin typeface="Roboto Slab"/>
                <a:ea typeface="Roboto Slab"/>
                <a:cs typeface="Roboto Slab"/>
                <a:sym typeface="Roboto Slab"/>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63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Lst>
  <p:txStyles>
    <p:title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39.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31.sv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50.sv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53.jpeg"/><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9.sv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s://heartwiredforchange.com/"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38601F6-30D1-73AB-6232-49C0FA9F7978}"/>
              </a:ext>
            </a:extLst>
          </p:cNvPr>
          <p:cNvSpPr txBox="1"/>
          <p:nvPr/>
        </p:nvSpPr>
        <p:spPr>
          <a:xfrm>
            <a:off x="3928048" y="2857162"/>
            <a:ext cx="6398704" cy="1477328"/>
          </a:xfrm>
          <a:prstGeom prst="rect">
            <a:avLst/>
          </a:prstGeom>
          <a:noFill/>
        </p:spPr>
        <p:txBody>
          <a:bodyPr wrap="square" lIns="91440" tIns="45720" rIns="91440" bIns="45720" anchor="t">
            <a:spAutoFit/>
          </a:bodyPr>
          <a:lstStyle/>
          <a:p>
            <a:r>
              <a:rPr lang="en-US" b="1">
                <a:solidFill>
                  <a:srgbClr val="94CCCB"/>
                </a:solidFill>
                <a:latin typeface="Arial" panose="020B0604020202020204" pitchFamily="34" charset="0"/>
                <a:ea typeface="Proxima Nova"/>
                <a:cs typeface="Arial" panose="020B0604020202020204" pitchFamily="34" charset="0"/>
                <a:sym typeface="Proxima Nova"/>
              </a:rPr>
              <a:t>BUILDING SUPPORT AMONG CALIFORNIANS</a:t>
            </a:r>
            <a:br>
              <a:rPr lang="en-US" b="1">
                <a:solidFill>
                  <a:srgbClr val="94CCCB"/>
                </a:solidFill>
                <a:latin typeface="Arial" panose="020B0604020202020204" pitchFamily="34" charset="0"/>
                <a:ea typeface="Proxima Nova"/>
                <a:cs typeface="Arial" panose="020B0604020202020204" pitchFamily="34" charset="0"/>
                <a:sym typeface="Proxima Nova"/>
              </a:rPr>
            </a:br>
            <a:r>
              <a:rPr lang="en-US" b="1">
                <a:solidFill>
                  <a:srgbClr val="94CCCB"/>
                </a:solidFill>
                <a:latin typeface="Arial" panose="020B0604020202020204" pitchFamily="34" charset="0"/>
                <a:ea typeface="Proxima Nova"/>
                <a:cs typeface="Arial" panose="020B0604020202020204" pitchFamily="34" charset="0"/>
                <a:sym typeface="Proxima Nova"/>
              </a:rPr>
              <a:t>FOR COLLEGE AFFORDABILITY:</a:t>
            </a:r>
          </a:p>
          <a:p>
            <a:r>
              <a:rPr lang="en-US" sz="5400">
                <a:solidFill>
                  <a:srgbClr val="004258"/>
                </a:solidFill>
                <a:latin typeface="Georgia"/>
                <a:ea typeface="Proxima Nova"/>
                <a:cs typeface="Arial"/>
                <a:sym typeface="Proxima Nova"/>
              </a:rPr>
              <a:t>A Messaging Guide </a:t>
            </a:r>
            <a:endParaRPr lang="en-US" sz="5400">
              <a:solidFill>
                <a:srgbClr val="004258"/>
              </a:solidFill>
              <a:latin typeface="Georgia" panose="02040502050405020303" pitchFamily="18" charset="0"/>
              <a:cs typeface="Arial"/>
            </a:endParaRPr>
          </a:p>
        </p:txBody>
      </p:sp>
      <p:sp>
        <p:nvSpPr>
          <p:cNvPr id="28" name="Rectangle 27">
            <a:extLst>
              <a:ext uri="{FF2B5EF4-FFF2-40B4-BE49-F238E27FC236}">
                <a16:creationId xmlns:a16="http://schemas.microsoft.com/office/drawing/2014/main" id="{354B7529-F033-7894-9E6C-66FE8122FD68}"/>
              </a:ext>
            </a:extLst>
          </p:cNvPr>
          <p:cNvSpPr/>
          <p:nvPr/>
        </p:nvSpPr>
        <p:spPr>
          <a:xfrm>
            <a:off x="308505" y="0"/>
            <a:ext cx="2834640" cy="218471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extLst>
              <a:ext uri="{FF2B5EF4-FFF2-40B4-BE49-F238E27FC236}">
                <a16:creationId xmlns:a16="http://schemas.microsoft.com/office/drawing/2014/main" id="{DAD4B7D5-6FB7-ABC8-A53E-93EB195F5FA2}"/>
              </a:ext>
            </a:extLst>
          </p:cNvPr>
          <p:cNvSpPr/>
          <p:nvPr/>
        </p:nvSpPr>
        <p:spPr>
          <a:xfrm>
            <a:off x="308506" y="2184718"/>
            <a:ext cx="2834640" cy="2834640"/>
          </a:xfrm>
          <a:prstGeom prst="rect">
            <a:avLst/>
          </a:prstGeom>
          <a:solidFill>
            <a:srgbClr val="DC3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187976D0-65F7-DC16-8D26-E1672893A9F2}"/>
              </a:ext>
            </a:extLst>
          </p:cNvPr>
          <p:cNvSpPr/>
          <p:nvPr/>
        </p:nvSpPr>
        <p:spPr>
          <a:xfrm>
            <a:off x="308505" y="5019358"/>
            <a:ext cx="2834640" cy="1838642"/>
          </a:xfrm>
          <a:prstGeom prst="rect">
            <a:avLst/>
          </a:prstGeom>
          <a:solidFill>
            <a:srgbClr val="FCB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CB134"/>
              </a:solidFill>
              <a:latin typeface="Arial" panose="020B0604020202020204" pitchFamily="34" charset="0"/>
            </a:endParaRPr>
          </a:p>
        </p:txBody>
      </p:sp>
      <p:pic>
        <p:nvPicPr>
          <p:cNvPr id="3" name="Picture 2">
            <a:extLst>
              <a:ext uri="{FF2B5EF4-FFF2-40B4-BE49-F238E27FC236}">
                <a16:creationId xmlns:a16="http://schemas.microsoft.com/office/drawing/2014/main" id="{DCCB76A0-8729-1052-9D5A-8628C38D3B5D}"/>
              </a:ext>
            </a:extLst>
          </p:cNvPr>
          <p:cNvPicPr>
            <a:picLocks noChangeAspect="1"/>
          </p:cNvPicPr>
          <p:nvPr/>
        </p:nvPicPr>
        <p:blipFill rotWithShape="1">
          <a:blip r:embed="rId2"/>
          <a:srcRect l="24623" r="146" b="7369"/>
          <a:stretch/>
        </p:blipFill>
        <p:spPr>
          <a:xfrm>
            <a:off x="606340" y="0"/>
            <a:ext cx="2238970" cy="1839682"/>
          </a:xfrm>
          <a:prstGeom prst="rect">
            <a:avLst/>
          </a:prstGeom>
        </p:spPr>
      </p:pic>
      <p:pic>
        <p:nvPicPr>
          <p:cNvPr id="5" name="Picture 4">
            <a:extLst>
              <a:ext uri="{FF2B5EF4-FFF2-40B4-BE49-F238E27FC236}">
                <a16:creationId xmlns:a16="http://schemas.microsoft.com/office/drawing/2014/main" id="{96610189-241F-FE05-2ED8-285B113D1641}"/>
              </a:ext>
            </a:extLst>
          </p:cNvPr>
          <p:cNvPicPr>
            <a:picLocks noChangeAspect="1"/>
          </p:cNvPicPr>
          <p:nvPr/>
        </p:nvPicPr>
        <p:blipFill rotWithShape="1">
          <a:blip r:embed="rId3"/>
          <a:srcRect l="31605" t="18192" r="7899" b="20285"/>
          <a:stretch/>
        </p:blipFill>
        <p:spPr>
          <a:xfrm>
            <a:off x="601988" y="5337138"/>
            <a:ext cx="2247674" cy="1520862"/>
          </a:xfrm>
          <a:prstGeom prst="rect">
            <a:avLst/>
          </a:prstGeom>
        </p:spPr>
      </p:pic>
      <p:pic>
        <p:nvPicPr>
          <p:cNvPr id="10" name="Picture 9">
            <a:extLst>
              <a:ext uri="{FF2B5EF4-FFF2-40B4-BE49-F238E27FC236}">
                <a16:creationId xmlns:a16="http://schemas.microsoft.com/office/drawing/2014/main" id="{45D8C8BC-0C17-1C08-8A1B-3834A1B0489E}"/>
              </a:ext>
            </a:extLst>
          </p:cNvPr>
          <p:cNvPicPr>
            <a:picLocks noChangeAspect="1"/>
          </p:cNvPicPr>
          <p:nvPr/>
        </p:nvPicPr>
        <p:blipFill>
          <a:blip r:embed="rId4"/>
          <a:srcRect l="16699" r="16699"/>
          <a:stretch/>
        </p:blipFill>
        <p:spPr>
          <a:xfrm flipH="1">
            <a:off x="633466" y="2509679"/>
            <a:ext cx="2184718" cy="2184718"/>
          </a:xfrm>
          <a:prstGeom prst="ellipse">
            <a:avLst/>
          </a:prstGeom>
        </p:spPr>
      </p:pic>
      <p:pic>
        <p:nvPicPr>
          <p:cNvPr id="2" name="Google Shape;147;p30">
            <a:extLst>
              <a:ext uri="{FF2B5EF4-FFF2-40B4-BE49-F238E27FC236}">
                <a16:creationId xmlns:a16="http://schemas.microsoft.com/office/drawing/2014/main" id="{B5F4D4D4-3C4C-6C94-BB60-9FBB3BBD3E45}"/>
              </a:ext>
            </a:extLst>
          </p:cNvPr>
          <p:cNvPicPr preferRelativeResize="0"/>
          <p:nvPr/>
        </p:nvPicPr>
        <p:blipFill>
          <a:blip r:embed="rId5">
            <a:alphaModFix/>
          </a:blip>
          <a:stretch>
            <a:fillRect/>
          </a:stretch>
        </p:blipFill>
        <p:spPr>
          <a:xfrm>
            <a:off x="10466174" y="6152963"/>
            <a:ext cx="1414552" cy="460698"/>
          </a:xfrm>
          <a:prstGeom prst="rect">
            <a:avLst/>
          </a:prstGeom>
          <a:noFill/>
          <a:ln>
            <a:noFill/>
          </a:ln>
        </p:spPr>
      </p:pic>
      <p:pic>
        <p:nvPicPr>
          <p:cNvPr id="4" name="Google Shape;148;p30">
            <a:extLst>
              <a:ext uri="{FF2B5EF4-FFF2-40B4-BE49-F238E27FC236}">
                <a16:creationId xmlns:a16="http://schemas.microsoft.com/office/drawing/2014/main" id="{EE021724-497E-F3CD-24C0-3313CEE83568}"/>
              </a:ext>
            </a:extLst>
          </p:cNvPr>
          <p:cNvPicPr preferRelativeResize="0"/>
          <p:nvPr/>
        </p:nvPicPr>
        <p:blipFill>
          <a:blip r:embed="rId6">
            <a:alphaModFix/>
          </a:blip>
          <a:stretch>
            <a:fillRect/>
          </a:stretch>
        </p:blipFill>
        <p:spPr>
          <a:xfrm>
            <a:off x="8733560" y="6123443"/>
            <a:ext cx="1396143" cy="519735"/>
          </a:xfrm>
          <a:prstGeom prst="rect">
            <a:avLst/>
          </a:prstGeom>
          <a:noFill/>
          <a:ln>
            <a:noFill/>
          </a:ln>
        </p:spPr>
      </p:pic>
      <p:pic>
        <p:nvPicPr>
          <p:cNvPr id="6" name="Picture 5" descr="Blue and black text on a black background&#10;&#10;Description automatically generated">
            <a:extLst>
              <a:ext uri="{FF2B5EF4-FFF2-40B4-BE49-F238E27FC236}">
                <a16:creationId xmlns:a16="http://schemas.microsoft.com/office/drawing/2014/main" id="{BB5F9907-26CD-FB16-0494-53D131663BC5}"/>
              </a:ext>
            </a:extLst>
          </p:cNvPr>
          <p:cNvPicPr>
            <a:picLocks noChangeAspect="1"/>
          </p:cNvPicPr>
          <p:nvPr/>
        </p:nvPicPr>
        <p:blipFill>
          <a:blip r:embed="rId7"/>
          <a:stretch>
            <a:fillRect/>
          </a:stretch>
        </p:blipFill>
        <p:spPr>
          <a:xfrm>
            <a:off x="7000945" y="6186019"/>
            <a:ext cx="1396144" cy="387252"/>
          </a:xfrm>
          <a:prstGeom prst="rect">
            <a:avLst/>
          </a:prstGeom>
        </p:spPr>
      </p:pic>
    </p:spTree>
    <p:extLst>
      <p:ext uri="{BB962C8B-B14F-4D97-AF65-F5344CB8AC3E}">
        <p14:creationId xmlns:p14="http://schemas.microsoft.com/office/powerpoint/2010/main" val="228139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43"/>
        <p:cNvGrpSpPr/>
        <p:nvPr/>
      </p:nvGrpSpPr>
      <p:grpSpPr>
        <a:xfrm>
          <a:off x="0" y="0"/>
          <a:ext cx="0" cy="0"/>
          <a:chOff x="0" y="0"/>
          <a:chExt cx="0" cy="0"/>
        </a:xfrm>
      </p:grpSpPr>
      <p:sp>
        <p:nvSpPr>
          <p:cNvPr id="24" name="Google Shape;290;p48">
            <a:extLst>
              <a:ext uri="{FF2B5EF4-FFF2-40B4-BE49-F238E27FC236}">
                <a16:creationId xmlns:a16="http://schemas.microsoft.com/office/drawing/2014/main" id="{844FDFDB-21D4-A9E9-5436-442AE53DD89A}"/>
              </a:ext>
            </a:extLst>
          </p:cNvPr>
          <p:cNvSpPr/>
          <p:nvPr/>
        </p:nvSpPr>
        <p:spPr>
          <a:xfrm>
            <a:off x="322832" y="365309"/>
            <a:ext cx="11546335" cy="6174890"/>
          </a:xfrm>
          <a:prstGeom prst="rect">
            <a:avLst/>
          </a:prstGeom>
          <a:solidFill>
            <a:schemeClr val="bg1"/>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14" name="Rectangle 13">
            <a:extLst>
              <a:ext uri="{FF2B5EF4-FFF2-40B4-BE49-F238E27FC236}">
                <a16:creationId xmlns:a16="http://schemas.microsoft.com/office/drawing/2014/main" id="{FDF56AFD-7785-2A6C-EE09-80B046C56E92}"/>
              </a:ext>
            </a:extLst>
          </p:cNvPr>
          <p:cNvSpPr/>
          <p:nvPr/>
        </p:nvSpPr>
        <p:spPr>
          <a:xfrm>
            <a:off x="8467633" y="2110155"/>
            <a:ext cx="3724367" cy="3948322"/>
          </a:xfrm>
          <a:prstGeom prst="rect">
            <a:avLst/>
          </a:prstGeom>
          <a:solidFill>
            <a:srgbClr val="F5F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Google Shape;352;p55"/>
          <p:cNvSpPr txBox="1"/>
          <p:nvPr/>
        </p:nvSpPr>
        <p:spPr>
          <a:xfrm>
            <a:off x="8744042" y="5680838"/>
            <a:ext cx="3248020" cy="280673"/>
          </a:xfrm>
          <a:prstGeom prst="rect">
            <a:avLst/>
          </a:prstGeom>
          <a:noFill/>
          <a:ln>
            <a:noFill/>
          </a:ln>
        </p:spPr>
        <p:txBody>
          <a:bodyPr spcFirstLastPara="1" wrap="square" lIns="121900" tIns="121900" rIns="121900" bIns="121900" anchor="ctr" anchorCtr="0">
            <a:noAutofit/>
          </a:bodyPr>
          <a:lstStyle/>
          <a:p>
            <a:pPr algn="r">
              <a:buClr>
                <a:srgbClr val="000000"/>
              </a:buClr>
              <a:buSzPts val="1100"/>
            </a:pPr>
            <a:r>
              <a:rPr lang="en" sz="700" i="1" dirty="0">
                <a:solidFill>
                  <a:schemeClr val="tx2"/>
                </a:solidFill>
                <a:latin typeface="Arial" panose="020B0604020202020204" pitchFamily="34" charset="0"/>
                <a:ea typeface="Montserrat Light"/>
                <a:cs typeface="Arial" panose="020B0604020202020204" pitchFamily="34" charset="0"/>
                <a:sym typeface="Montserrat Light"/>
              </a:rPr>
              <a:t>Sources: Wonder: Strategies for Good, Goodwin Simon Strategic Research</a:t>
            </a:r>
            <a:endParaRPr sz="700" i="1" dirty="0">
              <a:solidFill>
                <a:schemeClr val="tx2"/>
              </a:solidFill>
              <a:latin typeface="Arial" panose="020B0604020202020204" pitchFamily="34" charset="0"/>
              <a:ea typeface="Montserrat Light"/>
              <a:cs typeface="Arial" panose="020B0604020202020204" pitchFamily="34" charset="0"/>
              <a:sym typeface="Montserrat Light"/>
            </a:endParaRPr>
          </a:p>
        </p:txBody>
      </p:sp>
      <p:sp>
        <p:nvSpPr>
          <p:cNvPr id="2" name="Google Shape;358;p56">
            <a:extLst>
              <a:ext uri="{FF2B5EF4-FFF2-40B4-BE49-F238E27FC236}">
                <a16:creationId xmlns:a16="http://schemas.microsoft.com/office/drawing/2014/main" id="{4E990B0C-74AB-40AA-1B28-4559DA8F4991}"/>
              </a:ext>
            </a:extLst>
          </p:cNvPr>
          <p:cNvSpPr txBox="1"/>
          <p:nvPr/>
        </p:nvSpPr>
        <p:spPr>
          <a:xfrm>
            <a:off x="645313" y="1835464"/>
            <a:ext cx="7622382" cy="4045663"/>
          </a:xfrm>
          <a:prstGeom prst="rect">
            <a:avLst/>
          </a:prstGeom>
          <a:noFill/>
          <a:ln>
            <a:noFill/>
          </a:ln>
        </p:spPr>
        <p:txBody>
          <a:bodyPr spcFirstLastPara="1" wrap="square" lIns="121900" tIns="121900" rIns="121900" bIns="121900" numCol="2" spcCol="228600" anchor="t" anchorCtr="0">
            <a:noAutofit/>
          </a:bodyPr>
          <a:lstStyle/>
          <a:p>
            <a:pPr>
              <a:spcAft>
                <a:spcPts val="400"/>
              </a:spcAft>
              <a:buClr>
                <a:srgbClr val="000000"/>
              </a:buClr>
              <a:buSzPts val="1300"/>
            </a:pPr>
            <a:r>
              <a:rPr lang="en" sz="1400" b="1" dirty="0">
                <a:solidFill>
                  <a:srgbClr val="DC3E85"/>
                </a:solidFill>
                <a:latin typeface="Arial"/>
                <a:ea typeface="Helvetica Neue"/>
                <a:cs typeface="Arial"/>
                <a:sym typeface="Helvetica Neue"/>
              </a:rPr>
              <a:t>Emotions</a:t>
            </a:r>
          </a:p>
          <a:p>
            <a:pPr>
              <a:spcAft>
                <a:spcPts val="4"/>
              </a:spcAft>
              <a:buClr>
                <a:srgbClr val="000000"/>
              </a:buClr>
              <a:buSzPts val="1300"/>
            </a:pPr>
            <a:r>
              <a:rPr lang="en" sz="1200" dirty="0">
                <a:solidFill>
                  <a:schemeClr val="tx2"/>
                </a:solidFill>
                <a:latin typeface="Arial"/>
                <a:ea typeface="Helvetica Neue Light"/>
                <a:cs typeface="Arial"/>
                <a:sym typeface="Helvetica Neue Light"/>
              </a:rPr>
              <a:t>People experience the full breadth of emotions around education and college affordability — including anger at the cost of college, fear among parents they won’t be able to help their children, or distrust of government generally. Overcoming emotional hurdles is critical to building support for effective college affordability solutions. </a:t>
            </a:r>
            <a:br>
              <a:rPr lang="en" sz="1200" dirty="0">
                <a:latin typeface="Arial" panose="020B0604020202020204" pitchFamily="34" charset="0"/>
                <a:ea typeface="Helvetica Neue Light"/>
                <a:cs typeface="Arial" panose="020B0604020202020204" pitchFamily="34" charset="0"/>
              </a:rPr>
            </a:br>
            <a:endParaRPr lang="en" sz="1200" dirty="0">
              <a:solidFill>
                <a:schemeClr val="tx2"/>
              </a:solidFill>
              <a:latin typeface="Arial" panose="020B0604020202020204" pitchFamily="34" charset="0"/>
              <a:ea typeface="Helvetica Neue Light"/>
              <a:cs typeface="Arial" panose="020B0604020202020204" pitchFamily="34" charset="0"/>
            </a:endParaRPr>
          </a:p>
          <a:p>
            <a:pPr>
              <a:spcAft>
                <a:spcPts val="400"/>
              </a:spcAft>
              <a:buClr>
                <a:srgbClr val="000000"/>
              </a:buClr>
              <a:buSzPts val="1300"/>
            </a:pPr>
            <a:r>
              <a:rPr lang="en-US" sz="1400" b="1" dirty="0">
                <a:solidFill>
                  <a:schemeClr val="accent1"/>
                </a:solidFill>
                <a:latin typeface="Arial"/>
                <a:ea typeface="Helvetica Neue"/>
                <a:cs typeface="Arial"/>
                <a:sym typeface="Helvetica Neue"/>
              </a:rPr>
              <a:t>Lived Experiences</a:t>
            </a:r>
            <a:endParaRPr lang="en-US" sz="1400" b="1" dirty="0">
              <a:solidFill>
                <a:schemeClr val="accent1"/>
              </a:solidFill>
              <a:latin typeface="Arial"/>
              <a:ea typeface="Helvetica Neue"/>
              <a:cs typeface="Arial"/>
            </a:endParaRPr>
          </a:p>
          <a:p>
            <a:pPr>
              <a:buClr>
                <a:srgbClr val="000000"/>
              </a:buClr>
              <a:buSzPts val="900"/>
            </a:pPr>
            <a:r>
              <a:rPr lang="en-US" sz="1200" dirty="0">
                <a:solidFill>
                  <a:schemeClr val="tx2"/>
                </a:solidFill>
                <a:latin typeface="Arial"/>
                <a:ea typeface="Helvetica Neue Light"/>
                <a:cs typeface="Arial"/>
                <a:sym typeface="Helvetica Neue Light"/>
              </a:rPr>
              <a:t>People’s experiences with education and work impact their decisions about supporting college affordability programs. For example, if audiences know someone who has succeeded without attending college, they may be less likely to feel that college is necessary to create economic mobility. That, in turn, may negatively impact their support for public investment in making college affordable.</a:t>
            </a:r>
          </a:p>
          <a:p>
            <a:pPr>
              <a:buClr>
                <a:srgbClr val="000000"/>
              </a:buClr>
              <a:buSzPts val="900"/>
            </a:pPr>
            <a:endParaRPr lang="en-US" sz="1200" dirty="0">
              <a:solidFill>
                <a:schemeClr val="tx2"/>
              </a:solidFill>
              <a:latin typeface="Arial"/>
              <a:ea typeface="Helvetica Neue Light"/>
              <a:cs typeface="Arial"/>
              <a:sym typeface="Helvetica Neue Light"/>
            </a:endParaRPr>
          </a:p>
          <a:p>
            <a:pPr>
              <a:buClr>
                <a:srgbClr val="000000"/>
              </a:buClr>
              <a:buSzPts val="900"/>
            </a:pPr>
            <a:endParaRPr lang="en-US" sz="1200" dirty="0">
              <a:solidFill>
                <a:schemeClr val="tx2"/>
              </a:solidFill>
              <a:latin typeface="Arial"/>
              <a:ea typeface="Helvetica Neue Light"/>
              <a:cs typeface="Arial"/>
              <a:sym typeface="Helvetica Neue Light"/>
            </a:endParaRPr>
          </a:p>
          <a:p>
            <a:pPr>
              <a:buClr>
                <a:srgbClr val="000000"/>
              </a:buClr>
              <a:buSzPts val="900"/>
            </a:pPr>
            <a:endParaRPr lang="en-US" sz="1200" dirty="0">
              <a:solidFill>
                <a:schemeClr val="tx2"/>
              </a:solidFill>
              <a:latin typeface="Arial"/>
              <a:ea typeface="Helvetica Neue Light"/>
              <a:cs typeface="Arial"/>
              <a:sym typeface="Helvetica Neue Light"/>
            </a:endParaRPr>
          </a:p>
          <a:p>
            <a:pPr>
              <a:buClr>
                <a:srgbClr val="000000"/>
              </a:buClr>
              <a:buSzPts val="900"/>
            </a:pPr>
            <a:endParaRPr lang="en-US" sz="1200" dirty="0">
              <a:solidFill>
                <a:schemeClr val="tx2"/>
              </a:solidFill>
              <a:latin typeface="Arial"/>
              <a:ea typeface="Helvetica Neue Light"/>
              <a:cs typeface="Arial"/>
              <a:sym typeface="Helvetica Neue Light"/>
            </a:endParaRPr>
          </a:p>
          <a:p>
            <a:pPr>
              <a:buClr>
                <a:srgbClr val="000000"/>
              </a:buClr>
              <a:buSzPts val="900"/>
            </a:pPr>
            <a:endParaRPr lang="en-US" sz="1200" dirty="0">
              <a:solidFill>
                <a:schemeClr val="tx2"/>
              </a:solidFill>
              <a:latin typeface="Arial"/>
              <a:ea typeface="Helvetica Neue Light"/>
              <a:cs typeface="Arial"/>
              <a:sym typeface="Helvetica Neue Light"/>
            </a:endParaRPr>
          </a:p>
          <a:p>
            <a:pPr>
              <a:buClr>
                <a:srgbClr val="000000"/>
              </a:buClr>
              <a:buSzPts val="900"/>
            </a:pPr>
            <a:endParaRPr lang="en-US" sz="1200" dirty="0">
              <a:solidFill>
                <a:schemeClr val="tx2"/>
              </a:solidFill>
              <a:latin typeface="Arial"/>
              <a:ea typeface="Helvetica Neue Light"/>
              <a:cs typeface="Arial"/>
              <a:sym typeface="Helvetica Neue Light"/>
            </a:endParaRPr>
          </a:p>
          <a:p>
            <a:pPr>
              <a:buClr>
                <a:srgbClr val="000000"/>
              </a:buClr>
              <a:buSzPts val="900"/>
            </a:pPr>
            <a:endParaRPr lang="en-US" sz="1200" dirty="0">
              <a:solidFill>
                <a:schemeClr val="tx2"/>
              </a:solidFill>
              <a:latin typeface="Arial"/>
              <a:ea typeface="Helvetica Neue Light"/>
              <a:cs typeface="Arial"/>
              <a:sym typeface="Helvetica Neue Light"/>
            </a:endParaRPr>
          </a:p>
          <a:p>
            <a:pPr>
              <a:buClr>
                <a:srgbClr val="000000"/>
              </a:buClr>
              <a:buSzPts val="900"/>
            </a:pPr>
            <a:endParaRPr lang="en-US" sz="1200" dirty="0">
              <a:solidFill>
                <a:schemeClr val="tx2"/>
              </a:solidFill>
              <a:latin typeface="Arial"/>
              <a:ea typeface="Helvetica Neue Light"/>
              <a:cs typeface="Arial"/>
              <a:sym typeface="Helvetica Neue Light"/>
            </a:endParaRPr>
          </a:p>
          <a:p>
            <a:pPr>
              <a:buClr>
                <a:srgbClr val="000000"/>
              </a:buClr>
              <a:buSzPts val="900"/>
            </a:pPr>
            <a:endParaRPr lang="en-US" sz="1400" b="1" dirty="0">
              <a:solidFill>
                <a:schemeClr val="accent3"/>
              </a:solidFill>
              <a:latin typeface="Arial"/>
              <a:ea typeface="Helvetica Neue"/>
              <a:cs typeface="Arial"/>
              <a:sym typeface="Helvetica Neue"/>
            </a:endParaRPr>
          </a:p>
          <a:p>
            <a:pPr>
              <a:spcAft>
                <a:spcPts val="400"/>
              </a:spcAft>
              <a:buClr>
                <a:srgbClr val="000000"/>
              </a:buClr>
              <a:buSzPts val="900"/>
            </a:pPr>
            <a:r>
              <a:rPr lang="en-US" sz="1400" b="1" dirty="0">
                <a:solidFill>
                  <a:schemeClr val="accent3"/>
                </a:solidFill>
                <a:latin typeface="Arial"/>
                <a:ea typeface="Helvetica Neue"/>
                <a:cs typeface="Arial"/>
                <a:sym typeface="Helvetica Neue"/>
              </a:rPr>
              <a:t>Identity</a:t>
            </a:r>
          </a:p>
          <a:p>
            <a:r>
              <a:rPr lang="en-US" sz="1200" dirty="0">
                <a:solidFill>
                  <a:schemeClr val="tx2"/>
                </a:solidFill>
                <a:latin typeface="Arial"/>
                <a:cs typeface="Arial"/>
                <a:sym typeface="Helvetica Neue Light"/>
              </a:rPr>
              <a:t>People's economic class, community, and political identities are all at play when they think about college affordability. For example, parents identify strongly with other parents who make sacrifices to provide for their children.</a:t>
            </a:r>
            <a:endParaRPr lang="en-US" sz="1200" dirty="0">
              <a:solidFill>
                <a:schemeClr val="tx2"/>
              </a:solidFill>
              <a:cs typeface="Calibri" panose="020F0502020204030204"/>
            </a:endParaRPr>
          </a:p>
          <a:p>
            <a:pPr>
              <a:buClr>
                <a:srgbClr val="000000"/>
              </a:buClr>
              <a:buSzPts val="1300"/>
            </a:pPr>
            <a:endParaRPr lang="en-US" sz="1400" b="1" dirty="0">
              <a:solidFill>
                <a:srgbClr val="476E7F"/>
              </a:solidFill>
              <a:latin typeface="Arial" panose="020B0604020202020204" pitchFamily="34" charset="0"/>
              <a:ea typeface="Helvetica Neue"/>
              <a:cs typeface="Arial" panose="020B0604020202020204" pitchFamily="34" charset="0"/>
              <a:sym typeface="Helvetica Neue"/>
            </a:endParaRPr>
          </a:p>
          <a:p>
            <a:pPr>
              <a:spcAft>
                <a:spcPts val="400"/>
              </a:spcAft>
              <a:buClr>
                <a:srgbClr val="000000"/>
              </a:buClr>
              <a:buSzPts val="1300"/>
            </a:pPr>
            <a:r>
              <a:rPr lang="en-US" sz="1400" b="1" dirty="0">
                <a:solidFill>
                  <a:srgbClr val="476E7F"/>
                </a:solidFill>
                <a:latin typeface="Arial"/>
                <a:ea typeface="Helvetica Neue"/>
                <a:cs typeface="Arial"/>
                <a:sym typeface="Helvetica Neue"/>
              </a:rPr>
              <a:t>Values</a:t>
            </a:r>
            <a:endParaRPr lang="en-US" sz="1400" b="1" dirty="0">
              <a:solidFill>
                <a:srgbClr val="476E7F"/>
              </a:solidFill>
              <a:latin typeface="Arial"/>
              <a:ea typeface="Helvetica Neue"/>
              <a:cs typeface="Arial"/>
            </a:endParaRPr>
          </a:p>
          <a:p>
            <a:r>
              <a:rPr lang="en-US" sz="1200" dirty="0">
                <a:solidFill>
                  <a:schemeClr val="tx2"/>
                </a:solidFill>
                <a:latin typeface="Arial"/>
                <a:ea typeface="Helvetica Neue Light"/>
                <a:cs typeface="Arial"/>
                <a:sym typeface="Helvetica Neue Light"/>
              </a:rPr>
              <a:t>People's values — such as the importance of hard work and taking care of their families — can strongly shape how they respond to certain messages and messengers. Messages that lift up stories of hard work and sacrifice resonated with these values for many audiences.</a:t>
            </a:r>
            <a:br>
              <a:rPr lang="en-US" sz="1200" dirty="0">
                <a:latin typeface="Arial" panose="020B0604020202020204" pitchFamily="34" charset="0"/>
                <a:ea typeface="Helvetica Neue Light"/>
                <a:cs typeface="Arial" panose="020B0604020202020204" pitchFamily="34" charset="0"/>
              </a:rPr>
            </a:br>
            <a:endParaRPr lang="en-US" sz="1200" dirty="0">
              <a:solidFill>
                <a:schemeClr val="tx2"/>
              </a:solidFill>
              <a:latin typeface="Arial" panose="020B0604020202020204" pitchFamily="34" charset="0"/>
              <a:ea typeface="Helvetica Neue Light"/>
              <a:cs typeface="Arial" panose="020B0604020202020204" pitchFamily="34" charset="0"/>
            </a:endParaRPr>
          </a:p>
          <a:p>
            <a:pPr>
              <a:spcAft>
                <a:spcPts val="400"/>
              </a:spcAft>
              <a:buClr>
                <a:srgbClr val="000000"/>
              </a:buClr>
              <a:buSzPts val="900"/>
            </a:pPr>
            <a:r>
              <a:rPr lang="en-US" sz="1400" b="1" dirty="0">
                <a:solidFill>
                  <a:schemeClr val="accent2"/>
                </a:solidFill>
                <a:latin typeface="Arial"/>
                <a:ea typeface="Helvetica Neue"/>
                <a:cs typeface="Arial"/>
                <a:sym typeface="Helvetica Neue"/>
              </a:rPr>
              <a:t>Beliefs</a:t>
            </a:r>
            <a:endParaRPr lang="en-US" sz="1400" b="1" dirty="0">
              <a:solidFill>
                <a:schemeClr val="accent2"/>
              </a:solidFill>
              <a:latin typeface="Arial"/>
              <a:ea typeface="Helvetica Neue"/>
              <a:cs typeface="Arial"/>
            </a:endParaRPr>
          </a:p>
          <a:p>
            <a:r>
              <a:rPr lang="en-US" sz="1200" dirty="0">
                <a:solidFill>
                  <a:schemeClr val="tx2"/>
                </a:solidFill>
                <a:latin typeface="Arial"/>
                <a:cs typeface="Arial"/>
                <a:sym typeface="Helvetica Neue Light"/>
              </a:rPr>
              <a:t>When it comes to college affordability, people's beliefs about government are powerful influences. Some people are very skeptical of the government's ability to solve any problem, which makes it important to lift up solutions that are already working and how we can build on them.</a:t>
            </a:r>
            <a:endParaRPr lang="en-US" sz="1200" dirty="0">
              <a:solidFill>
                <a:schemeClr val="tx2"/>
              </a:solidFill>
            </a:endParaRPr>
          </a:p>
          <a:p>
            <a:pPr>
              <a:buClr>
                <a:srgbClr val="000000"/>
              </a:buClr>
              <a:buSzPts val="900"/>
            </a:pPr>
            <a:endParaRPr lang="en-US" sz="1200" dirty="0">
              <a:solidFill>
                <a:schemeClr val="tx2"/>
              </a:solidFill>
              <a:latin typeface="Arial"/>
              <a:ea typeface="Montserrat Light"/>
              <a:cs typeface="Arial"/>
              <a:sym typeface="Montserrat Light"/>
            </a:endParaRPr>
          </a:p>
          <a:p>
            <a:pPr>
              <a:buClr>
                <a:srgbClr val="000000"/>
              </a:buClr>
              <a:buSzPts val="900"/>
            </a:pPr>
            <a:endParaRPr lang="en-US" sz="1200" dirty="0">
              <a:solidFill>
                <a:schemeClr val="tx2"/>
              </a:solidFill>
              <a:latin typeface="Arial" panose="020B0604020202020204" pitchFamily="34" charset="0"/>
              <a:ea typeface="Roboto Slab Light"/>
              <a:cs typeface="Arial" panose="020B0604020202020204" pitchFamily="34" charset="0"/>
              <a:sym typeface="Roboto Slab Light"/>
            </a:endParaRPr>
          </a:p>
          <a:p>
            <a:pPr>
              <a:buClr>
                <a:srgbClr val="000000"/>
              </a:buClr>
              <a:buSzPts val="900"/>
            </a:pPr>
            <a:endParaRPr lang="en-US" sz="1200" dirty="0">
              <a:solidFill>
                <a:schemeClr val="tx2"/>
              </a:solidFill>
              <a:latin typeface="Arial" panose="020B0604020202020204" pitchFamily="34" charset="0"/>
              <a:ea typeface="Helvetica Neue Light"/>
              <a:cs typeface="Arial" panose="020B0604020202020204" pitchFamily="34" charset="0"/>
              <a:sym typeface="Helvetica Neue Light"/>
            </a:endParaRPr>
          </a:p>
          <a:p>
            <a:pPr>
              <a:buClr>
                <a:srgbClr val="000000"/>
              </a:buClr>
              <a:buSzPts val="900"/>
            </a:pPr>
            <a:endParaRPr lang="en-US" sz="1200" dirty="0">
              <a:solidFill>
                <a:schemeClr val="tx2"/>
              </a:solidFill>
              <a:latin typeface="Arial" panose="020B0604020202020204" pitchFamily="34" charset="0"/>
              <a:ea typeface="Helvetica Neue Light"/>
              <a:cs typeface="Arial" panose="020B0604020202020204" pitchFamily="34" charset="0"/>
              <a:sym typeface="Helvetica Neue Light"/>
            </a:endParaRPr>
          </a:p>
          <a:p>
            <a:pPr>
              <a:buClr>
                <a:srgbClr val="000000"/>
              </a:buClr>
              <a:buSzPts val="900"/>
            </a:pPr>
            <a:endParaRPr lang="en-US" sz="1200" dirty="0">
              <a:solidFill>
                <a:schemeClr val="tx2"/>
              </a:solidFill>
              <a:latin typeface="Arial"/>
              <a:ea typeface="Helvetica Neue Light"/>
              <a:cs typeface="Arial"/>
            </a:endParaRPr>
          </a:p>
        </p:txBody>
      </p:sp>
      <p:grpSp>
        <p:nvGrpSpPr>
          <p:cNvPr id="15" name="Group 14">
            <a:extLst>
              <a:ext uri="{FF2B5EF4-FFF2-40B4-BE49-F238E27FC236}">
                <a16:creationId xmlns:a16="http://schemas.microsoft.com/office/drawing/2014/main" id="{F27339BB-EE0F-9EE2-B79E-B8CD7E351721}"/>
              </a:ext>
            </a:extLst>
          </p:cNvPr>
          <p:cNvGrpSpPr/>
          <p:nvPr/>
        </p:nvGrpSpPr>
        <p:grpSpPr>
          <a:xfrm>
            <a:off x="8046102" y="2691551"/>
            <a:ext cx="4178010" cy="2688186"/>
            <a:chOff x="7739645" y="2438449"/>
            <a:chExt cx="4178010" cy="2688186"/>
          </a:xfrm>
        </p:grpSpPr>
        <p:sp>
          <p:nvSpPr>
            <p:cNvPr id="4" name="Google Shape;345;p55">
              <a:extLst>
                <a:ext uri="{FF2B5EF4-FFF2-40B4-BE49-F238E27FC236}">
                  <a16:creationId xmlns:a16="http://schemas.microsoft.com/office/drawing/2014/main" id="{9A3ED9D2-BA36-344B-1EFE-0D8BFD8FAC20}"/>
                </a:ext>
              </a:extLst>
            </p:cNvPr>
            <p:cNvSpPr txBox="1"/>
            <p:nvPr/>
          </p:nvSpPr>
          <p:spPr>
            <a:xfrm>
              <a:off x="8161176" y="2438449"/>
              <a:ext cx="3756479" cy="475218"/>
            </a:xfrm>
            <a:prstGeom prst="rect">
              <a:avLst/>
            </a:prstGeom>
            <a:noFill/>
            <a:ln>
              <a:noFill/>
            </a:ln>
          </p:spPr>
          <p:txBody>
            <a:bodyPr spcFirstLastPara="1" wrap="square" lIns="121900" tIns="121900" rIns="121900" bIns="121900" anchor="t" anchorCtr="0">
              <a:spAutoFit/>
            </a:bodyPr>
            <a:lstStyle/>
            <a:p>
              <a:pPr algn="ctr">
                <a:lnSpc>
                  <a:spcPct val="110000"/>
                </a:lnSpc>
                <a:spcBef>
                  <a:spcPts val="400"/>
                </a:spcBef>
                <a:buClr>
                  <a:srgbClr val="000000"/>
                </a:buClr>
                <a:buSzPts val="1300"/>
              </a:pPr>
              <a:r>
                <a:rPr lang="en" sz="1000" b="1" dirty="0">
                  <a:solidFill>
                    <a:schemeClr val="accent4"/>
                  </a:solidFill>
                  <a:latin typeface="Arial" panose="020B0604020202020204" pitchFamily="34" charset="0"/>
                  <a:ea typeface="Helvetica Neue"/>
                  <a:cs typeface="Arial" panose="020B0604020202020204" pitchFamily="34" charset="0"/>
                  <a:sym typeface="Helvetica Neue"/>
                </a:rPr>
                <a:t>Emotions</a:t>
              </a:r>
              <a:endParaRPr sz="1000" b="1" dirty="0">
                <a:solidFill>
                  <a:schemeClr val="accent4"/>
                </a:solidFill>
                <a:latin typeface="Arial" panose="020B0604020202020204" pitchFamily="34" charset="0"/>
                <a:ea typeface="Helvetica Neue"/>
                <a:cs typeface="Arial" panose="020B0604020202020204" pitchFamily="34" charset="0"/>
                <a:sym typeface="Helvetica Neue"/>
              </a:endParaRPr>
            </a:p>
          </p:txBody>
        </p:sp>
        <p:sp>
          <p:nvSpPr>
            <p:cNvPr id="5" name="Google Shape;346;p55">
              <a:extLst>
                <a:ext uri="{FF2B5EF4-FFF2-40B4-BE49-F238E27FC236}">
                  <a16:creationId xmlns:a16="http://schemas.microsoft.com/office/drawing/2014/main" id="{3880F0E4-67EA-D8F5-679F-91CED0D9A247}"/>
                </a:ext>
              </a:extLst>
            </p:cNvPr>
            <p:cNvSpPr txBox="1"/>
            <p:nvPr/>
          </p:nvSpPr>
          <p:spPr>
            <a:xfrm>
              <a:off x="7739645" y="3461169"/>
              <a:ext cx="1496359" cy="574476"/>
            </a:xfrm>
            <a:prstGeom prst="rect">
              <a:avLst/>
            </a:prstGeom>
            <a:noFill/>
            <a:ln>
              <a:noFill/>
            </a:ln>
          </p:spPr>
          <p:txBody>
            <a:bodyPr spcFirstLastPara="1" wrap="square" lIns="121900" tIns="121900" rIns="121900" bIns="121900" anchor="t" anchorCtr="0">
              <a:spAutoFit/>
            </a:bodyPr>
            <a:lstStyle/>
            <a:p>
              <a:pPr algn="r">
                <a:lnSpc>
                  <a:spcPct val="90000"/>
                </a:lnSpc>
                <a:spcBef>
                  <a:spcPts val="400"/>
                </a:spcBef>
                <a:buClr>
                  <a:srgbClr val="000000"/>
                </a:buClr>
                <a:buSzPts val="1300"/>
              </a:pPr>
              <a:r>
                <a:rPr lang="en" sz="1000" b="1" dirty="0">
                  <a:solidFill>
                    <a:schemeClr val="accent1"/>
                  </a:solidFill>
                  <a:latin typeface="Arial" panose="020B0604020202020204" pitchFamily="34" charset="0"/>
                  <a:ea typeface="Helvetica Neue"/>
                  <a:cs typeface="Arial" panose="020B0604020202020204" pitchFamily="34" charset="0"/>
                  <a:sym typeface="Helvetica Neue"/>
                </a:rPr>
                <a:t>Lived </a:t>
              </a:r>
              <a:br>
                <a:rPr lang="en" sz="1000" b="1" dirty="0">
                  <a:solidFill>
                    <a:schemeClr val="accent1"/>
                  </a:solidFill>
                  <a:latin typeface="Arial" panose="020B0604020202020204" pitchFamily="34" charset="0"/>
                  <a:ea typeface="Helvetica Neue"/>
                  <a:cs typeface="Arial" panose="020B0604020202020204" pitchFamily="34" charset="0"/>
                  <a:sym typeface="Helvetica Neue"/>
                </a:rPr>
              </a:br>
              <a:r>
                <a:rPr lang="en" sz="1000" b="1" dirty="0">
                  <a:solidFill>
                    <a:schemeClr val="accent1"/>
                  </a:solidFill>
                  <a:latin typeface="Arial" panose="020B0604020202020204" pitchFamily="34" charset="0"/>
                  <a:ea typeface="Helvetica Neue"/>
                  <a:cs typeface="Arial" panose="020B0604020202020204" pitchFamily="34" charset="0"/>
                  <a:sym typeface="Helvetica Neue"/>
                </a:rPr>
                <a:t>Experiences</a:t>
              </a:r>
              <a:endParaRPr sz="1000" b="1" dirty="0">
                <a:solidFill>
                  <a:schemeClr val="accent1"/>
                </a:solidFill>
                <a:latin typeface="Arial" panose="020B0604020202020204" pitchFamily="34" charset="0"/>
                <a:ea typeface="Helvetica Neue"/>
                <a:cs typeface="Arial" panose="020B0604020202020204" pitchFamily="34" charset="0"/>
                <a:sym typeface="Helvetica Neue"/>
              </a:endParaRPr>
            </a:p>
          </p:txBody>
        </p:sp>
        <p:sp>
          <p:nvSpPr>
            <p:cNvPr id="6" name="Google Shape;347;p55">
              <a:extLst>
                <a:ext uri="{FF2B5EF4-FFF2-40B4-BE49-F238E27FC236}">
                  <a16:creationId xmlns:a16="http://schemas.microsoft.com/office/drawing/2014/main" id="{3D4C4F0E-7921-7DDF-0717-1ED925E23B28}"/>
                </a:ext>
              </a:extLst>
            </p:cNvPr>
            <p:cNvSpPr txBox="1"/>
            <p:nvPr/>
          </p:nvSpPr>
          <p:spPr>
            <a:xfrm>
              <a:off x="10820007" y="3495274"/>
              <a:ext cx="1006025" cy="442901"/>
            </a:xfrm>
            <a:prstGeom prst="rect">
              <a:avLst/>
            </a:prstGeom>
            <a:noFill/>
            <a:ln>
              <a:noFill/>
            </a:ln>
          </p:spPr>
          <p:txBody>
            <a:bodyPr spcFirstLastPara="1" wrap="square" lIns="121900" tIns="121900" rIns="121900" bIns="121900" anchor="t" anchorCtr="0">
              <a:spAutoFit/>
            </a:bodyPr>
            <a:lstStyle/>
            <a:p>
              <a:pPr>
                <a:lnSpc>
                  <a:spcPct val="90000"/>
                </a:lnSpc>
                <a:spcBef>
                  <a:spcPts val="400"/>
                </a:spcBef>
                <a:buClr>
                  <a:srgbClr val="000000"/>
                </a:buClr>
                <a:buSzPts val="1300"/>
              </a:pPr>
              <a:r>
                <a:rPr lang="en" sz="1000" b="1" dirty="0">
                  <a:solidFill>
                    <a:schemeClr val="accent3"/>
                  </a:solidFill>
                  <a:latin typeface="Arial" panose="020B0604020202020204" pitchFamily="34" charset="0"/>
                  <a:ea typeface="Helvetica Neue"/>
                  <a:cs typeface="Arial" panose="020B0604020202020204" pitchFamily="34" charset="0"/>
                  <a:sym typeface="Helvetica Neue"/>
                </a:rPr>
                <a:t>Identity</a:t>
              </a:r>
            </a:p>
          </p:txBody>
        </p:sp>
        <p:pic>
          <p:nvPicPr>
            <p:cNvPr id="7" name="Picture 6">
              <a:extLst>
                <a:ext uri="{FF2B5EF4-FFF2-40B4-BE49-F238E27FC236}">
                  <a16:creationId xmlns:a16="http://schemas.microsoft.com/office/drawing/2014/main" id="{5528D716-4E51-1C69-0AC1-76489B85746D}"/>
                </a:ext>
              </a:extLst>
            </p:cNvPr>
            <p:cNvPicPr>
              <a:picLocks noChangeAspect="1"/>
            </p:cNvPicPr>
            <p:nvPr/>
          </p:nvPicPr>
          <p:blipFill>
            <a:blip r:embed="rId3"/>
            <a:srcRect/>
            <a:stretch/>
          </p:blipFill>
          <p:spPr>
            <a:xfrm>
              <a:off x="9087456" y="2787454"/>
              <a:ext cx="1812966" cy="1982931"/>
            </a:xfrm>
            <a:prstGeom prst="rect">
              <a:avLst/>
            </a:prstGeom>
          </p:spPr>
        </p:pic>
        <p:sp>
          <p:nvSpPr>
            <p:cNvPr id="8" name="Google Shape;348;p55">
              <a:extLst>
                <a:ext uri="{FF2B5EF4-FFF2-40B4-BE49-F238E27FC236}">
                  <a16:creationId xmlns:a16="http://schemas.microsoft.com/office/drawing/2014/main" id="{C4A469C6-0E30-53B1-0F45-C46D318CD4AD}"/>
                </a:ext>
              </a:extLst>
            </p:cNvPr>
            <p:cNvSpPr txBox="1"/>
            <p:nvPr/>
          </p:nvSpPr>
          <p:spPr>
            <a:xfrm>
              <a:off x="8867028" y="4683734"/>
              <a:ext cx="820337" cy="442901"/>
            </a:xfrm>
            <a:prstGeom prst="rect">
              <a:avLst/>
            </a:prstGeom>
            <a:noFill/>
            <a:ln>
              <a:noFill/>
            </a:ln>
          </p:spPr>
          <p:txBody>
            <a:bodyPr spcFirstLastPara="1" wrap="square" lIns="121900" tIns="121900" rIns="121900" bIns="121900" anchor="t" anchorCtr="0">
              <a:spAutoFit/>
            </a:bodyPr>
            <a:lstStyle/>
            <a:p>
              <a:pPr algn="r">
                <a:lnSpc>
                  <a:spcPct val="90000"/>
                </a:lnSpc>
                <a:spcBef>
                  <a:spcPts val="400"/>
                </a:spcBef>
                <a:buClr>
                  <a:srgbClr val="000000"/>
                </a:buClr>
                <a:buSzPts val="1300"/>
              </a:pPr>
              <a:r>
                <a:rPr lang="en" sz="1000" b="1">
                  <a:solidFill>
                    <a:srgbClr val="476E7F"/>
                  </a:solidFill>
                  <a:latin typeface="Arial" panose="020B0604020202020204" pitchFamily="34" charset="0"/>
                  <a:ea typeface="Helvetica Neue"/>
                  <a:cs typeface="Arial" panose="020B0604020202020204" pitchFamily="34" charset="0"/>
                  <a:sym typeface="Helvetica Neue"/>
                </a:rPr>
                <a:t>Values</a:t>
              </a:r>
              <a:endParaRPr sz="1000" b="1">
                <a:solidFill>
                  <a:srgbClr val="476E7F"/>
                </a:solidFill>
                <a:latin typeface="Arial" panose="020B0604020202020204" pitchFamily="34" charset="0"/>
                <a:ea typeface="Helvetica Neue"/>
                <a:cs typeface="Arial" panose="020B0604020202020204" pitchFamily="34" charset="0"/>
                <a:sym typeface="Helvetica Neue"/>
              </a:endParaRPr>
            </a:p>
          </p:txBody>
        </p:sp>
        <p:sp>
          <p:nvSpPr>
            <p:cNvPr id="9" name="Google Shape;349;p55">
              <a:extLst>
                <a:ext uri="{FF2B5EF4-FFF2-40B4-BE49-F238E27FC236}">
                  <a16:creationId xmlns:a16="http://schemas.microsoft.com/office/drawing/2014/main" id="{8EABF61F-C278-F5C9-32C7-72AFC61C1301}"/>
                </a:ext>
              </a:extLst>
            </p:cNvPr>
            <p:cNvSpPr txBox="1"/>
            <p:nvPr/>
          </p:nvSpPr>
          <p:spPr>
            <a:xfrm>
              <a:off x="10481218" y="4667535"/>
              <a:ext cx="870521" cy="442901"/>
            </a:xfrm>
            <a:prstGeom prst="rect">
              <a:avLst/>
            </a:prstGeom>
            <a:noFill/>
            <a:ln>
              <a:noFill/>
            </a:ln>
          </p:spPr>
          <p:txBody>
            <a:bodyPr spcFirstLastPara="1" wrap="square" lIns="121900" tIns="121900" rIns="121900" bIns="121900" anchor="t" anchorCtr="0">
              <a:spAutoFit/>
            </a:bodyPr>
            <a:lstStyle/>
            <a:p>
              <a:pPr>
                <a:lnSpc>
                  <a:spcPct val="90000"/>
                </a:lnSpc>
                <a:spcBef>
                  <a:spcPts val="400"/>
                </a:spcBef>
                <a:buClr>
                  <a:srgbClr val="000000"/>
                </a:buClr>
                <a:buSzPts val="1300"/>
              </a:pPr>
              <a:r>
                <a:rPr lang="en" sz="1000" b="1" dirty="0">
                  <a:solidFill>
                    <a:schemeClr val="accent2"/>
                  </a:solidFill>
                  <a:latin typeface="Arial" panose="020B0604020202020204" pitchFamily="34" charset="0"/>
                  <a:ea typeface="Helvetica Neue"/>
                  <a:cs typeface="Arial" panose="020B0604020202020204" pitchFamily="34" charset="0"/>
                  <a:sym typeface="Helvetica Neue"/>
                </a:rPr>
                <a:t>Beliefs</a:t>
              </a:r>
              <a:endParaRPr sz="1000" b="1" dirty="0">
                <a:solidFill>
                  <a:schemeClr val="accent2"/>
                </a:solidFill>
                <a:latin typeface="Arial" panose="020B0604020202020204" pitchFamily="34" charset="0"/>
                <a:ea typeface="Helvetica Neue"/>
                <a:cs typeface="Arial" panose="020B0604020202020204" pitchFamily="34" charset="0"/>
                <a:sym typeface="Helvetica Neue"/>
              </a:endParaRPr>
            </a:p>
          </p:txBody>
        </p:sp>
      </p:grpSp>
      <p:sp>
        <p:nvSpPr>
          <p:cNvPr id="10" name="Google Shape;410;p60">
            <a:extLst>
              <a:ext uri="{FF2B5EF4-FFF2-40B4-BE49-F238E27FC236}">
                <a16:creationId xmlns:a16="http://schemas.microsoft.com/office/drawing/2014/main" id="{A44A1A2F-7266-4E2C-6BDB-280D469EA709}"/>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10</a:t>
            </a:fld>
            <a:endParaRPr sz="1050" b="1">
              <a:latin typeface="Arial" panose="020B0604020202020204" pitchFamily="34" charset="0"/>
              <a:cs typeface="Arial" panose="020B0604020202020204" pitchFamily="34" charset="0"/>
            </a:endParaRPr>
          </a:p>
        </p:txBody>
      </p:sp>
      <p:sp>
        <p:nvSpPr>
          <p:cNvPr id="11" name="Google Shape;479;p64">
            <a:extLst>
              <a:ext uri="{FF2B5EF4-FFF2-40B4-BE49-F238E27FC236}">
                <a16:creationId xmlns:a16="http://schemas.microsoft.com/office/drawing/2014/main" id="{C593C100-4525-0E5D-000F-0EF4DC9D7AAC}"/>
              </a:ext>
            </a:extLst>
          </p:cNvPr>
          <p:cNvSpPr txBox="1">
            <a:spLocks/>
          </p:cNvSpPr>
          <p:nvPr/>
        </p:nvSpPr>
        <p:spPr>
          <a:xfrm>
            <a:off x="885402" y="893900"/>
            <a:ext cx="4381382" cy="280673"/>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r>
              <a:rPr lang="en-US" sz="1400" b="1" dirty="0">
                <a:solidFill>
                  <a:schemeClr val="accent1"/>
                </a:solidFill>
              </a:rPr>
              <a:t>THE FIVE HEARTWIRED FACTORS</a:t>
            </a:r>
          </a:p>
        </p:txBody>
      </p:sp>
      <p:sp>
        <p:nvSpPr>
          <p:cNvPr id="12" name="Title 1">
            <a:extLst>
              <a:ext uri="{FF2B5EF4-FFF2-40B4-BE49-F238E27FC236}">
                <a16:creationId xmlns:a16="http://schemas.microsoft.com/office/drawing/2014/main" id="{ECE30DCB-09FB-D1B7-2A3C-DD2505D6139D}"/>
              </a:ext>
            </a:extLst>
          </p:cNvPr>
          <p:cNvSpPr txBox="1">
            <a:spLocks/>
          </p:cNvSpPr>
          <p:nvPr/>
        </p:nvSpPr>
        <p:spPr>
          <a:xfrm>
            <a:off x="931155" y="1171440"/>
            <a:ext cx="7167816" cy="534465"/>
          </a:xfrm>
          <a:prstGeom prst="rect">
            <a:avLst/>
          </a:prstGeom>
          <a:noFill/>
          <a:ln>
            <a:noFill/>
          </a:ln>
        </p:spPr>
        <p:txBody>
          <a:bodyPr spcFirstLastPara="1" vert="horz" wrap="square" lIns="91425" tIns="91425" rIns="91425" bIns="91425" rtlCol="0" anchor="t" anchorCtr="0">
            <a:noAutofit/>
          </a:bodyPr>
          <a:lstStyle>
            <a:lvl1pPr lvl="0" algn="l" defTabSz="914400" rtl="0" eaLnBrk="1" latinLnBrk="0" hangingPunct="1">
              <a:lnSpc>
                <a:spcPct val="100000"/>
              </a:lnSpc>
              <a:spcBef>
                <a:spcPts val="0"/>
              </a:spcBef>
              <a:spcAft>
                <a:spcPts val="0"/>
              </a:spcAft>
              <a:buSzPts val="2000"/>
              <a:buNone/>
              <a:defRPr sz="4400" b="0" i="0" kern="1200" baseline="0">
                <a:solidFill>
                  <a:srgbClr val="004258"/>
                </a:solidFill>
                <a:latin typeface="Georgia" panose="02040502050405020303" pitchFamily="18" charset="0"/>
                <a:ea typeface="Roboto Slab"/>
                <a:cs typeface="Roboto Slab"/>
                <a:sym typeface="Roboto Slab"/>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sz="3200" dirty="0"/>
              <a:t>What we listened for in this research</a:t>
            </a:r>
          </a:p>
        </p:txBody>
      </p:sp>
      <p:sp>
        <p:nvSpPr>
          <p:cNvPr id="13" name="Text Placeholder 27">
            <a:extLst>
              <a:ext uri="{FF2B5EF4-FFF2-40B4-BE49-F238E27FC236}">
                <a16:creationId xmlns:a16="http://schemas.microsoft.com/office/drawing/2014/main" id="{2C46C76D-2B33-265E-CBFA-E918EBEC872B}"/>
              </a:ext>
            </a:extLst>
          </p:cNvPr>
          <p:cNvSpPr txBox="1">
            <a:spLocks/>
          </p:cNvSpPr>
          <p:nvPr/>
        </p:nvSpPr>
        <p:spPr>
          <a:xfrm flipH="1">
            <a:off x="775584" y="901689"/>
            <a:ext cx="64303" cy="822960"/>
          </a:xfrm>
          <a:prstGeom prst="rect">
            <a:avLst/>
          </a:prstGeom>
          <a:solidFill>
            <a:schemeClr val="accent4"/>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3"/>
              </a:solidFill>
              <a:latin typeface="Arial" panose="020B0604020202020204" pitchFamily="34" charset="0"/>
            </a:endParaRPr>
          </a:p>
        </p:txBody>
      </p:sp>
      <p:sp>
        <p:nvSpPr>
          <p:cNvPr id="16" name="Google Shape;410;p60">
            <a:extLst>
              <a:ext uri="{FF2B5EF4-FFF2-40B4-BE49-F238E27FC236}">
                <a16:creationId xmlns:a16="http://schemas.microsoft.com/office/drawing/2014/main" id="{9DB18F21-923C-0AA5-4151-BA684C419374}"/>
              </a:ext>
            </a:extLst>
          </p:cNvPr>
          <p:cNvSpPr txBox="1">
            <a:spLocks/>
          </p:cNvSpPr>
          <p:nvPr/>
        </p:nvSpPr>
        <p:spPr>
          <a:xfrm>
            <a:off x="11751533" y="6468134"/>
            <a:ext cx="439206" cy="385200"/>
          </a:xfrm>
          <a:prstGeom prst="rect">
            <a:avLst/>
          </a:prstGeom>
          <a:noFill/>
          <a:ln>
            <a:noFill/>
          </a:ln>
        </p:spPr>
        <p:txBody>
          <a:bodyPr spcFirstLastPara="1" wrap="square" lIns="121900" tIns="121900" rIns="121900" bIns="121900" anchor="ctr" anchorCtr="0">
            <a:noAutofit/>
          </a:bodyPr>
          <a:lstStyle>
            <a:defPPr>
              <a:defRPr lang="en-US"/>
            </a:defPPr>
            <a:lvl1pPr marL="0" lvl="0" indent="0" algn="r" defTabSz="914400" rtl="0" eaLnBrk="1" latinLnBrk="0" hangingPunct="1">
              <a:lnSpc>
                <a:spcPct val="100000"/>
              </a:lnSpc>
              <a:spcBef>
                <a:spcPts val="0"/>
              </a:spcBef>
              <a:spcAft>
                <a:spcPts val="0"/>
              </a:spcAft>
              <a:buSzPts val="1000"/>
              <a:buNone/>
              <a:defRPr sz="1333" b="0" i="0" u="none" strike="noStrike" kern="1200" cap="none" baseline="0">
                <a:solidFill>
                  <a:schemeClr val="accent1"/>
                </a:solidFill>
                <a:latin typeface="Georgia" panose="02040502050405020303" pitchFamily="18" charset="0"/>
                <a:ea typeface="Roboto Slab"/>
                <a:cs typeface="Roboto Slab"/>
                <a:sym typeface="Roboto Slab"/>
              </a:defRPr>
            </a:lvl1pPr>
            <a:lvl2pPr marL="0" lvl="1"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2pPr>
            <a:lvl3pPr marL="0" lvl="2"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3pPr>
            <a:lvl4pPr marL="0" lvl="3"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4pPr>
            <a:lvl5pPr marL="0" lvl="4"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5pPr>
            <a:lvl6pPr marL="0" lvl="5"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6pPr>
            <a:lvl7pPr marL="0" lvl="6"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7pPr>
            <a:lvl8pPr marL="0" lvl="7"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8pPr>
            <a:lvl9pPr marL="0" lvl="8"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9pPr>
          </a:lstStyle>
          <a:p>
            <a:pPr>
              <a:buClr>
                <a:srgbClr val="000000"/>
              </a:buClr>
            </a:pPr>
            <a:fld id="{00000000-1234-1234-1234-123412341234}" type="slidenum">
              <a:rPr lang="en" sz="900" b="1" smtClean="0">
                <a:solidFill>
                  <a:schemeClr val="bg1"/>
                </a:solidFill>
                <a:latin typeface="Arial" panose="020B0604020202020204" pitchFamily="34" charset="0"/>
                <a:cs typeface="Arial" panose="020B0604020202020204" pitchFamily="34" charset="0"/>
              </a:rPr>
              <a:pPr>
                <a:buClr>
                  <a:srgbClr val="000000"/>
                </a:buClr>
              </a:pPr>
              <a:t>10</a:t>
            </a:fld>
            <a:endParaRPr lang="en" sz="105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6419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4" name="Right Triangle 53">
            <a:extLst>
              <a:ext uri="{FF2B5EF4-FFF2-40B4-BE49-F238E27FC236}">
                <a16:creationId xmlns:a16="http://schemas.microsoft.com/office/drawing/2014/main" id="{A93B1512-1E73-5594-67FD-8327C1AE4675}"/>
              </a:ext>
            </a:extLst>
          </p:cNvPr>
          <p:cNvSpPr/>
          <p:nvPr/>
        </p:nvSpPr>
        <p:spPr>
          <a:xfrm>
            <a:off x="2284128" y="4354257"/>
            <a:ext cx="1258886" cy="1258886"/>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extLst>
              <a:ext uri="{FF2B5EF4-FFF2-40B4-BE49-F238E27FC236}">
                <a16:creationId xmlns:a16="http://schemas.microsoft.com/office/drawing/2014/main" id="{28DE8672-1042-D71F-0E90-3DC1D5398FD2}"/>
              </a:ext>
            </a:extLst>
          </p:cNvPr>
          <p:cNvSpPr/>
          <p:nvPr/>
        </p:nvSpPr>
        <p:spPr>
          <a:xfrm>
            <a:off x="-9525" y="0"/>
            <a:ext cx="230747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nvGrpSpPr>
          <p:cNvPr id="51" name="Group 50">
            <a:extLst>
              <a:ext uri="{FF2B5EF4-FFF2-40B4-BE49-F238E27FC236}">
                <a16:creationId xmlns:a16="http://schemas.microsoft.com/office/drawing/2014/main" id="{ECA51F9A-4761-7CFF-BC88-99EB424BEDDD}"/>
              </a:ext>
            </a:extLst>
          </p:cNvPr>
          <p:cNvGrpSpPr/>
          <p:nvPr/>
        </p:nvGrpSpPr>
        <p:grpSpPr>
          <a:xfrm>
            <a:off x="5334000" y="0"/>
            <a:ext cx="6858000" cy="6858000"/>
            <a:chOff x="5334000" y="0"/>
            <a:chExt cx="6858000" cy="6858000"/>
          </a:xfrm>
        </p:grpSpPr>
        <p:sp>
          <p:nvSpPr>
            <p:cNvPr id="50" name="Rectangle 49">
              <a:extLst>
                <a:ext uri="{FF2B5EF4-FFF2-40B4-BE49-F238E27FC236}">
                  <a16:creationId xmlns:a16="http://schemas.microsoft.com/office/drawing/2014/main" id="{73CC70F5-1FB9-6DC6-CA7C-999FBFDBBF5E}"/>
                </a:ext>
              </a:extLst>
            </p:cNvPr>
            <p:cNvSpPr/>
            <p:nvPr/>
          </p:nvSpPr>
          <p:spPr>
            <a:xfrm>
              <a:off x="5334000" y="0"/>
              <a:ext cx="685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 name="Picture 1">
              <a:extLst>
                <a:ext uri="{FF2B5EF4-FFF2-40B4-BE49-F238E27FC236}">
                  <a16:creationId xmlns:a16="http://schemas.microsoft.com/office/drawing/2014/main" id="{AF0F08D7-B23C-248E-8FEA-8DF5F7C9A80F}"/>
                </a:ext>
              </a:extLst>
            </p:cNvPr>
            <p:cNvPicPr>
              <a:picLocks noChangeAspect="1"/>
            </p:cNvPicPr>
            <p:nvPr/>
          </p:nvPicPr>
          <p:blipFill rotWithShape="1">
            <a:blip r:embed="rId2"/>
            <a:srcRect l="3583" t="-72" r="29611" b="23"/>
            <a:stretch/>
          </p:blipFill>
          <p:spPr>
            <a:xfrm>
              <a:off x="5824482" y="490482"/>
              <a:ext cx="5877036" cy="5877036"/>
            </a:xfrm>
            <a:prstGeom prst="rect">
              <a:avLst/>
            </a:prstGeom>
          </p:spPr>
        </p:pic>
      </p:grpSp>
      <p:sp>
        <p:nvSpPr>
          <p:cNvPr id="70" name="Right Triangle 69">
            <a:extLst>
              <a:ext uri="{FF2B5EF4-FFF2-40B4-BE49-F238E27FC236}">
                <a16:creationId xmlns:a16="http://schemas.microsoft.com/office/drawing/2014/main" id="{90A0D217-F051-C63B-C00B-97D929B9A299}"/>
              </a:ext>
            </a:extLst>
          </p:cNvPr>
          <p:cNvSpPr/>
          <p:nvPr/>
        </p:nvSpPr>
        <p:spPr>
          <a:xfrm rot="16200000">
            <a:off x="10613161" y="5279161"/>
            <a:ext cx="1588887" cy="1588887"/>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Rectangle 2">
            <a:extLst>
              <a:ext uri="{FF2B5EF4-FFF2-40B4-BE49-F238E27FC236}">
                <a16:creationId xmlns:a16="http://schemas.microsoft.com/office/drawing/2014/main" id="{B09791FA-B957-2307-960A-90D8C281808F}"/>
              </a:ext>
            </a:extLst>
          </p:cNvPr>
          <p:cNvSpPr/>
          <p:nvPr/>
        </p:nvSpPr>
        <p:spPr>
          <a:xfrm rot="5400000">
            <a:off x="1475496" y="1532765"/>
            <a:ext cx="3019369" cy="5989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258"/>
              </a:solidFill>
              <a:latin typeface="Arial" panose="020B0604020202020204" pitchFamily="34" charset="0"/>
            </a:endParaRPr>
          </a:p>
        </p:txBody>
      </p:sp>
      <p:sp>
        <p:nvSpPr>
          <p:cNvPr id="4" name="Chord 3">
            <a:extLst>
              <a:ext uri="{FF2B5EF4-FFF2-40B4-BE49-F238E27FC236}">
                <a16:creationId xmlns:a16="http://schemas.microsoft.com/office/drawing/2014/main" id="{1D3185AB-75B9-3627-B763-DEAAEACD1CB7}"/>
              </a:ext>
            </a:extLst>
          </p:cNvPr>
          <p:cNvSpPr/>
          <p:nvPr/>
        </p:nvSpPr>
        <p:spPr>
          <a:xfrm rot="10800000">
            <a:off x="4394972" y="3017783"/>
            <a:ext cx="3019369" cy="3019369"/>
          </a:xfrm>
          <a:prstGeom prst="chord">
            <a:avLst>
              <a:gd name="adj1" fmla="val 5378005"/>
              <a:gd name="adj2" fmla="val 1620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FABED9F4-BF02-56C0-773E-FA69B7B91929}"/>
              </a:ext>
            </a:extLst>
          </p:cNvPr>
          <p:cNvSpPr txBox="1"/>
          <p:nvPr/>
        </p:nvSpPr>
        <p:spPr>
          <a:xfrm>
            <a:off x="842433" y="3901211"/>
            <a:ext cx="9473650" cy="1754326"/>
          </a:xfrm>
          <a:prstGeom prst="rect">
            <a:avLst/>
          </a:prstGeom>
          <a:noFill/>
        </p:spPr>
        <p:txBody>
          <a:bodyPr wrap="square" lIns="91440" tIns="45720" rIns="91440" bIns="45720" anchor="t">
            <a:spAutoFit/>
          </a:bodyPr>
          <a:lstStyle/>
          <a:p>
            <a:r>
              <a:rPr lang="en" sz="3600" dirty="0">
                <a:solidFill>
                  <a:schemeClr val="accent1"/>
                </a:solidFill>
                <a:latin typeface="Georgia"/>
                <a:ea typeface="Proxima Nova"/>
                <a:cs typeface="Arial"/>
                <a:sym typeface="Proxima Nova"/>
              </a:rPr>
              <a:t>Messaging Recommendations</a:t>
            </a:r>
          </a:p>
          <a:p>
            <a:r>
              <a:rPr lang="en" sz="3600" dirty="0">
                <a:solidFill>
                  <a:schemeClr val="accent1"/>
                </a:solidFill>
                <a:latin typeface="Georgia"/>
                <a:ea typeface="Proxima Nova"/>
                <a:cs typeface="Arial"/>
                <a:sym typeface="Proxima Nova"/>
              </a:rPr>
              <a:t>&amp; Audience Insights</a:t>
            </a:r>
            <a:endParaRPr lang="en" dirty="0">
              <a:solidFill>
                <a:schemeClr val="accent1"/>
              </a:solidFill>
              <a:latin typeface="Georgia"/>
              <a:cs typeface="Arial"/>
            </a:endParaRPr>
          </a:p>
          <a:p>
            <a:endParaRPr lang="en-US" sz="3600" dirty="0">
              <a:solidFill>
                <a:schemeClr val="accent1"/>
              </a:solidFill>
              <a:latin typeface="Georgia" panose="02040502050405020303" pitchFamily="18" charset="0"/>
            </a:endParaRPr>
          </a:p>
        </p:txBody>
      </p:sp>
      <p:sp>
        <p:nvSpPr>
          <p:cNvPr id="6" name="Google Shape;410;p60">
            <a:extLst>
              <a:ext uri="{FF2B5EF4-FFF2-40B4-BE49-F238E27FC236}">
                <a16:creationId xmlns:a16="http://schemas.microsoft.com/office/drawing/2014/main" id="{E3061ED9-781C-1A06-5FA4-65469953FB7B}"/>
              </a:ext>
            </a:extLst>
          </p:cNvPr>
          <p:cNvSpPr txBox="1">
            <a:spLocks/>
          </p:cNvSpPr>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defPPr>
              <a:defRPr lang="en-US"/>
            </a:defPPr>
            <a:lvl1pPr marL="0" lvl="0" indent="0" algn="r" defTabSz="914400" rtl="0" eaLnBrk="1" latinLnBrk="0" hangingPunct="1">
              <a:lnSpc>
                <a:spcPct val="100000"/>
              </a:lnSpc>
              <a:spcBef>
                <a:spcPts val="0"/>
              </a:spcBef>
              <a:spcAft>
                <a:spcPts val="0"/>
              </a:spcAft>
              <a:buSzPts val="1000"/>
              <a:buNone/>
              <a:defRPr sz="1333" b="0" i="0" u="none" strike="noStrike" kern="1200" cap="none" baseline="0">
                <a:solidFill>
                  <a:schemeClr val="accent1"/>
                </a:solidFill>
                <a:latin typeface="Georgia" panose="02040502050405020303" pitchFamily="18" charset="0"/>
                <a:ea typeface="Roboto Slab"/>
                <a:cs typeface="Roboto Slab"/>
                <a:sym typeface="Roboto Slab"/>
              </a:defRPr>
            </a:lvl1pPr>
            <a:lvl2pPr marL="0" lvl="1"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2pPr>
            <a:lvl3pPr marL="0" lvl="2"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3pPr>
            <a:lvl4pPr marL="0" lvl="3"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4pPr>
            <a:lvl5pPr marL="0" lvl="4"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5pPr>
            <a:lvl6pPr marL="0" lvl="5"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6pPr>
            <a:lvl7pPr marL="0" lvl="6"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7pPr>
            <a:lvl8pPr marL="0" lvl="7"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8pPr>
            <a:lvl9pPr marL="0" lvl="8"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9pPr>
          </a:lstStyle>
          <a:p>
            <a:pPr>
              <a:buClr>
                <a:srgbClr val="000000"/>
              </a:buClr>
            </a:pPr>
            <a:fld id="{00000000-1234-1234-1234-123412341234}" type="slidenum">
              <a:rPr lang="en" sz="900" b="1" smtClean="0">
                <a:solidFill>
                  <a:srgbClr val="004258"/>
                </a:solidFill>
                <a:latin typeface="Arial" panose="020B0604020202020204" pitchFamily="34" charset="0"/>
                <a:cs typeface="Arial" panose="020B0604020202020204" pitchFamily="34" charset="0"/>
              </a:rPr>
              <a:pPr>
                <a:buClr>
                  <a:srgbClr val="000000"/>
                </a:buClr>
              </a:pPr>
              <a:t>11</a:t>
            </a:fld>
            <a:endParaRPr lang="en" sz="1050" b="1">
              <a:solidFill>
                <a:srgbClr val="00425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8428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FF2"/>
        </a:solidFill>
        <a:effectLst/>
      </p:bgPr>
    </p:bg>
    <p:spTree>
      <p:nvGrpSpPr>
        <p:cNvPr id="1" name="Shape 398"/>
        <p:cNvGrpSpPr/>
        <p:nvPr/>
      </p:nvGrpSpPr>
      <p:grpSpPr>
        <a:xfrm>
          <a:off x="0" y="0"/>
          <a:ext cx="0" cy="0"/>
          <a:chOff x="0" y="0"/>
          <a:chExt cx="0" cy="0"/>
        </a:xfrm>
      </p:grpSpPr>
      <p:sp>
        <p:nvSpPr>
          <p:cNvPr id="403" name="Google Shape;403;p59"/>
          <p:cNvSpPr txBox="1"/>
          <p:nvPr/>
        </p:nvSpPr>
        <p:spPr>
          <a:xfrm>
            <a:off x="612948" y="3284478"/>
            <a:ext cx="5385918" cy="3616443"/>
          </a:xfrm>
          <a:prstGeom prst="rect">
            <a:avLst/>
          </a:prstGeom>
          <a:noFill/>
          <a:ln>
            <a:noFill/>
          </a:ln>
        </p:spPr>
        <p:txBody>
          <a:bodyPr spcFirstLastPara="1" wrap="square" lIns="121900" tIns="121900" rIns="121900" bIns="121900" anchor="t" anchorCtr="0">
            <a:noAutofit/>
          </a:bodyPr>
          <a:lstStyle/>
          <a:p>
            <a:pPr marL="192024" indent="-192024">
              <a:lnSpc>
                <a:spcPct val="114000"/>
              </a:lnSpc>
              <a:spcBef>
                <a:spcPts val="1000"/>
              </a:spcBef>
              <a:buClr>
                <a:schemeClr val="accent1"/>
              </a:buClr>
              <a:buSzPts val="1100"/>
              <a:buFont typeface="Montserrat"/>
              <a:buChar char="●"/>
            </a:pPr>
            <a:r>
              <a:rPr lang="en" sz="1200" dirty="0">
                <a:solidFill>
                  <a:schemeClr val="tx2"/>
                </a:solidFill>
                <a:latin typeface="Arial" panose="020B0604020202020204" pitchFamily="34" charset="0"/>
                <a:ea typeface="Montserrat"/>
                <a:cs typeface="Arial" panose="020B0604020202020204" pitchFamily="34" charset="0"/>
                <a:sym typeface="Montserrat"/>
              </a:rPr>
              <a:t>Messages are ingredients, not the whole meal. In other words, you will need to adapt messages for different forms of communication — like speeches, opinion pieces, and video stories — not have them stand alone. Messages can also be combined with other ingredients, like data points, stories, and calls to action (for policy change or activism) or requests for proposals.</a:t>
            </a:r>
            <a:endParaRPr lang="en" sz="1200" dirty="0">
              <a:solidFill>
                <a:schemeClr val="tx2"/>
              </a:solidFill>
              <a:latin typeface="Arial" panose="020B0604020202020204" pitchFamily="34" charset="0"/>
              <a:ea typeface="Montserrat"/>
              <a:cs typeface="Arial" panose="020B0604020202020204" pitchFamily="34" charset="0"/>
            </a:endParaRPr>
          </a:p>
          <a:p>
            <a:pPr marL="192024" indent="-192024">
              <a:lnSpc>
                <a:spcPct val="114000"/>
              </a:lnSpc>
              <a:spcBef>
                <a:spcPts val="1000"/>
              </a:spcBef>
              <a:buClr>
                <a:schemeClr val="accent1"/>
              </a:buClr>
              <a:buSzPts val="1100"/>
              <a:buFont typeface="Montserrat"/>
              <a:buChar char="●"/>
            </a:pPr>
            <a:r>
              <a:rPr lang="en-US" sz="1200" dirty="0">
                <a:solidFill>
                  <a:schemeClr val="tx2"/>
                </a:solidFill>
                <a:latin typeface="Arial" panose="020B0604020202020204" pitchFamily="34" charset="0"/>
                <a:ea typeface="Montserrat"/>
                <a:cs typeface="Arial" panose="020B0604020202020204" pitchFamily="34" charset="0"/>
              </a:rPr>
              <a:t>Not every piece of messaging or content will address every principle of the </a:t>
            </a:r>
            <a:r>
              <a:rPr lang="en-US" sz="1200" dirty="0" err="1">
                <a:solidFill>
                  <a:schemeClr val="tx2"/>
                </a:solidFill>
                <a:latin typeface="Arial" panose="020B0604020202020204" pitchFamily="34" charset="0"/>
                <a:ea typeface="Montserrat"/>
                <a:cs typeface="Arial" panose="020B0604020202020204" pitchFamily="34" charset="0"/>
              </a:rPr>
              <a:t>Heartwired</a:t>
            </a:r>
            <a:r>
              <a:rPr lang="en-US" sz="1200" dirty="0">
                <a:solidFill>
                  <a:schemeClr val="tx2"/>
                </a:solidFill>
                <a:latin typeface="Arial" panose="020B0604020202020204" pitchFamily="34" charset="0"/>
                <a:ea typeface="Montserrat"/>
                <a:cs typeface="Arial" panose="020B0604020202020204" pitchFamily="34" charset="0"/>
              </a:rPr>
              <a:t> Framework. But when you evaluate your overall communication strategy, you should understand and apply all of the principles at various points throughout your efforts.</a:t>
            </a:r>
          </a:p>
          <a:p>
            <a:pPr marL="192024" indent="-192024">
              <a:lnSpc>
                <a:spcPct val="114000"/>
              </a:lnSpc>
              <a:spcBef>
                <a:spcPts val="1000"/>
              </a:spcBef>
              <a:buClr>
                <a:schemeClr val="accent1"/>
              </a:buClr>
              <a:buSzPts val="1100"/>
              <a:buFont typeface="Montserrat"/>
              <a:buChar char="●"/>
            </a:pPr>
            <a:r>
              <a:rPr lang="en-US" sz="1200" dirty="0">
                <a:solidFill>
                  <a:schemeClr val="tx2"/>
                </a:solidFill>
                <a:latin typeface="Arial" panose="020B0604020202020204" pitchFamily="34" charset="0"/>
                <a:ea typeface="Montserrat"/>
                <a:cs typeface="Arial" panose="020B0604020202020204" pitchFamily="34" charset="0"/>
              </a:rPr>
              <a:t>Some messages may align with more than one principle. For example,  a message might serve to both build trust with audiences and calm their concerns. </a:t>
            </a:r>
            <a:endParaRPr lang="en" sz="1200" dirty="0">
              <a:solidFill>
                <a:schemeClr val="tx2"/>
              </a:solidFill>
              <a:latin typeface="Arial" panose="020B0604020202020204" pitchFamily="34" charset="0"/>
              <a:ea typeface="Montserrat"/>
              <a:cs typeface="Arial" panose="020B0604020202020204" pitchFamily="34" charset="0"/>
            </a:endParaRPr>
          </a:p>
        </p:txBody>
      </p:sp>
      <p:sp>
        <p:nvSpPr>
          <p:cNvPr id="404" name="Google Shape;404;p59"/>
          <p:cNvSpPr txBox="1"/>
          <p:nvPr/>
        </p:nvSpPr>
        <p:spPr>
          <a:xfrm>
            <a:off x="5697414" y="2533776"/>
            <a:ext cx="5190979" cy="3246297"/>
          </a:xfrm>
          <a:prstGeom prst="rect">
            <a:avLst/>
          </a:prstGeom>
          <a:noFill/>
          <a:ln>
            <a:noFill/>
          </a:ln>
        </p:spPr>
        <p:txBody>
          <a:bodyPr spcFirstLastPara="1" wrap="square" lIns="121900" tIns="121900" rIns="121900" bIns="121900" anchor="t" anchorCtr="0">
            <a:noAutofit/>
          </a:bodyPr>
          <a:lstStyle/>
          <a:p>
            <a:pPr marL="211137">
              <a:lnSpc>
                <a:spcPct val="115000"/>
              </a:lnSpc>
              <a:buClr>
                <a:srgbClr val="004F7E"/>
              </a:buClr>
              <a:buSzPts val="1100"/>
            </a:pPr>
            <a:endParaRPr sz="1300">
              <a:solidFill>
                <a:srgbClr val="4C5863"/>
              </a:solidFill>
              <a:latin typeface="Arial" panose="020B0604020202020204" pitchFamily="34" charset="0"/>
            </a:endParaRPr>
          </a:p>
        </p:txBody>
      </p:sp>
      <p:sp>
        <p:nvSpPr>
          <p:cNvPr id="9" name="Text Placeholder 27">
            <a:extLst>
              <a:ext uri="{FF2B5EF4-FFF2-40B4-BE49-F238E27FC236}">
                <a16:creationId xmlns:a16="http://schemas.microsoft.com/office/drawing/2014/main" id="{42523617-C59B-9AAD-010A-CA408F73158A}"/>
              </a:ext>
            </a:extLst>
          </p:cNvPr>
          <p:cNvSpPr txBox="1">
            <a:spLocks/>
          </p:cNvSpPr>
          <p:nvPr/>
        </p:nvSpPr>
        <p:spPr>
          <a:xfrm rot="16200000" flipH="1">
            <a:off x="3135132" y="-1982020"/>
            <a:ext cx="64008" cy="6334274"/>
          </a:xfrm>
          <a:prstGeom prst="rect">
            <a:avLst/>
          </a:prstGeom>
          <a:solidFill>
            <a:schemeClr val="accent4"/>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3"/>
              </a:solidFill>
              <a:latin typeface="Arial" panose="020B0604020202020204" pitchFamily="34" charset="0"/>
            </a:endParaRPr>
          </a:p>
        </p:txBody>
      </p:sp>
      <p:sp>
        <p:nvSpPr>
          <p:cNvPr id="13" name="Title 1">
            <a:extLst>
              <a:ext uri="{FF2B5EF4-FFF2-40B4-BE49-F238E27FC236}">
                <a16:creationId xmlns:a16="http://schemas.microsoft.com/office/drawing/2014/main" id="{40665961-9286-8084-3EF4-83E2F3E53009}"/>
              </a:ext>
            </a:extLst>
          </p:cNvPr>
          <p:cNvSpPr txBox="1">
            <a:spLocks/>
          </p:cNvSpPr>
          <p:nvPr/>
        </p:nvSpPr>
        <p:spPr>
          <a:xfrm>
            <a:off x="685799" y="540027"/>
            <a:ext cx="6602275" cy="677094"/>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b="0" i="0" kern="1200" baseline="0">
                <a:solidFill>
                  <a:srgbClr val="004258"/>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200" dirty="0">
                <a:latin typeface="Georgia" panose="02040502050405020303" pitchFamily="18" charset="0"/>
              </a:rPr>
              <a:t>About These Recommendations</a:t>
            </a:r>
          </a:p>
        </p:txBody>
      </p:sp>
      <p:sp>
        <p:nvSpPr>
          <p:cNvPr id="14" name="Google Shape;403;p59">
            <a:extLst>
              <a:ext uri="{FF2B5EF4-FFF2-40B4-BE49-F238E27FC236}">
                <a16:creationId xmlns:a16="http://schemas.microsoft.com/office/drawing/2014/main" id="{719B6696-F4B0-B0D9-02FB-F0B33497697B}"/>
              </a:ext>
            </a:extLst>
          </p:cNvPr>
          <p:cNvSpPr txBox="1"/>
          <p:nvPr/>
        </p:nvSpPr>
        <p:spPr>
          <a:xfrm>
            <a:off x="6334274" y="3276741"/>
            <a:ext cx="5086889" cy="3756988"/>
          </a:xfrm>
          <a:prstGeom prst="rect">
            <a:avLst/>
          </a:prstGeom>
          <a:noFill/>
          <a:ln>
            <a:noFill/>
          </a:ln>
        </p:spPr>
        <p:txBody>
          <a:bodyPr spcFirstLastPara="1" wrap="square" lIns="121900" tIns="121900" rIns="121900" bIns="121900" anchor="t" anchorCtr="0">
            <a:noAutofit/>
          </a:bodyPr>
          <a:lstStyle/>
          <a:p>
            <a:pPr marL="192024" indent="-192024">
              <a:lnSpc>
                <a:spcPct val="114000"/>
              </a:lnSpc>
              <a:spcBef>
                <a:spcPts val="1000"/>
              </a:spcBef>
              <a:buClr>
                <a:schemeClr val="accent1"/>
              </a:buClr>
              <a:buSzPts val="1100"/>
              <a:buFont typeface="Montserrat,Sans-Serif"/>
              <a:buChar char="●"/>
            </a:pPr>
            <a:r>
              <a:rPr lang="en" sz="1200" dirty="0">
                <a:solidFill>
                  <a:schemeClr val="tx2"/>
                </a:solidFill>
                <a:latin typeface="Arial" panose="020B0604020202020204" pitchFamily="34" charset="0"/>
                <a:ea typeface="Montserrat"/>
                <a:cs typeface="Arial" panose="020B0604020202020204" pitchFamily="34" charset="0"/>
              </a:rPr>
              <a:t>Who delivers these messages is often as important as the messages themselves. </a:t>
            </a:r>
          </a:p>
          <a:p>
            <a:pPr marL="192024" indent="-192024">
              <a:lnSpc>
                <a:spcPct val="114000"/>
              </a:lnSpc>
              <a:spcBef>
                <a:spcPts val="1000"/>
              </a:spcBef>
              <a:buClr>
                <a:schemeClr val="accent1"/>
              </a:buClr>
              <a:buSzPts val="1100"/>
              <a:buFont typeface="Montserrat"/>
              <a:buChar char="●"/>
            </a:pPr>
            <a:r>
              <a:rPr lang="en-US" sz="1200" dirty="0">
                <a:solidFill>
                  <a:schemeClr val="tx2"/>
                </a:solidFill>
                <a:latin typeface="Arial" panose="020B0604020202020204" pitchFamily="34" charset="0"/>
                <a:ea typeface="Montserrat"/>
                <a:cs typeface="Arial" panose="020B0604020202020204" pitchFamily="34" charset="0"/>
                <a:sym typeface="Montserrat"/>
              </a:rPr>
              <a:t>Messengers should personalize the messages they deliver. When messengers share their motivations for speaking out, and those motivations align with the values of our audiences, messengers are seen as more relatable and trustworthy. As an advocate, you can prompt messengers to express their motivations to help foster a sense of connection between messengers and audiences.</a:t>
            </a:r>
            <a:endParaRPr lang="en-US" sz="1200" dirty="0">
              <a:solidFill>
                <a:schemeClr val="tx2"/>
              </a:solidFill>
              <a:latin typeface="Arial" panose="020B0604020202020204" pitchFamily="34" charset="0"/>
              <a:ea typeface="Montserrat"/>
              <a:cs typeface="Arial" panose="020B0604020202020204" pitchFamily="34" charset="0"/>
            </a:endParaRPr>
          </a:p>
          <a:p>
            <a:pPr marL="192024" indent="-192024">
              <a:lnSpc>
                <a:spcPct val="114000"/>
              </a:lnSpc>
              <a:spcBef>
                <a:spcPts val="1000"/>
              </a:spcBef>
              <a:buClr>
                <a:schemeClr val="accent1"/>
              </a:buClr>
              <a:buSzPts val="1100"/>
              <a:buFont typeface="Montserrat"/>
              <a:buChar char="●"/>
            </a:pPr>
            <a:r>
              <a:rPr lang="en-US" sz="1200" dirty="0">
                <a:solidFill>
                  <a:schemeClr val="tx2"/>
                </a:solidFill>
                <a:latin typeface="Arial" panose="020B0604020202020204" pitchFamily="34" charset="0"/>
                <a:ea typeface="Montserrat"/>
                <a:cs typeface="Arial" panose="020B0604020202020204" pitchFamily="34" charset="0"/>
                <a:sym typeface="Montserrat"/>
              </a:rPr>
              <a:t>As you evaluate your current communication strategy, consider how your messages are — or aren't — meeting the emotional needs of your audiences. Put yourself in your audiences' shoes to assess how they will relate to, and understand, your messaging.</a:t>
            </a:r>
            <a:endParaRPr lang="en-US" sz="1200" dirty="0">
              <a:solidFill>
                <a:schemeClr val="tx2"/>
              </a:solidFill>
              <a:latin typeface="Arial" panose="020B0604020202020204" pitchFamily="34" charset="0"/>
              <a:cs typeface="Arial" panose="020B0604020202020204" pitchFamily="34" charset="0"/>
            </a:endParaRPr>
          </a:p>
          <a:p>
            <a:pPr marL="192024" indent="-192024">
              <a:lnSpc>
                <a:spcPct val="114000"/>
              </a:lnSpc>
              <a:spcBef>
                <a:spcPts val="1000"/>
              </a:spcBef>
              <a:buClr>
                <a:schemeClr val="accent1"/>
              </a:buClr>
              <a:buSzPts val="1100"/>
              <a:buFont typeface="Montserrat"/>
              <a:buChar char="●"/>
            </a:pPr>
            <a:endParaRPr sz="1200" dirty="0">
              <a:solidFill>
                <a:schemeClr val="tx2"/>
              </a:solidFill>
              <a:latin typeface="Arial" panose="020B0604020202020204" pitchFamily="34" charset="0"/>
              <a:ea typeface="Montserrat"/>
              <a:cs typeface="Arial" panose="020B0604020202020204" pitchFamily="34" charset="0"/>
              <a:sym typeface="Montserrat"/>
            </a:endParaRPr>
          </a:p>
        </p:txBody>
      </p:sp>
      <p:sp>
        <p:nvSpPr>
          <p:cNvPr id="16" name="Google Shape;410;p60">
            <a:extLst>
              <a:ext uri="{FF2B5EF4-FFF2-40B4-BE49-F238E27FC236}">
                <a16:creationId xmlns:a16="http://schemas.microsoft.com/office/drawing/2014/main" id="{4CD4EAB1-1084-079C-6FE4-BB0081BA9BB9}"/>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12</a:t>
            </a:fld>
            <a:endParaRPr sz="105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ABAE8BD-E4F3-7F06-94D8-B18AB2FFF59A}"/>
              </a:ext>
            </a:extLst>
          </p:cNvPr>
          <p:cNvSpPr txBox="1"/>
          <p:nvPr/>
        </p:nvSpPr>
        <p:spPr>
          <a:xfrm>
            <a:off x="685799" y="3097768"/>
            <a:ext cx="5510341" cy="369332"/>
          </a:xfrm>
          <a:prstGeom prst="rect">
            <a:avLst/>
          </a:prstGeom>
          <a:noFill/>
        </p:spPr>
        <p:txBody>
          <a:bodyPr wrap="square">
            <a:spAutoFit/>
          </a:bodyPr>
          <a:lstStyle/>
          <a:p>
            <a:pPr>
              <a:buFont typeface="Arial"/>
            </a:pPr>
            <a:r>
              <a:rPr lang="en-US" sz="1800" dirty="0">
                <a:solidFill>
                  <a:schemeClr val="accent2"/>
                </a:solidFill>
                <a:latin typeface="Georgia"/>
                <a:ea typeface="Montserrat"/>
                <a:cs typeface="Arial"/>
              </a:rPr>
              <a:t>A few things to note as you read: </a:t>
            </a:r>
          </a:p>
        </p:txBody>
      </p:sp>
      <p:sp>
        <p:nvSpPr>
          <p:cNvPr id="5" name="TextBox 4">
            <a:extLst>
              <a:ext uri="{FF2B5EF4-FFF2-40B4-BE49-F238E27FC236}">
                <a16:creationId xmlns:a16="http://schemas.microsoft.com/office/drawing/2014/main" id="{181DEF47-E92D-8ED7-775A-1A38F3A3ECC1}"/>
              </a:ext>
            </a:extLst>
          </p:cNvPr>
          <p:cNvSpPr txBox="1"/>
          <p:nvPr/>
        </p:nvSpPr>
        <p:spPr>
          <a:xfrm>
            <a:off x="685800" y="1474780"/>
            <a:ext cx="10202592" cy="369332"/>
          </a:xfrm>
          <a:prstGeom prst="rect">
            <a:avLst/>
          </a:prstGeom>
          <a:noFill/>
        </p:spPr>
        <p:txBody>
          <a:bodyPr wrap="square">
            <a:spAutoFit/>
          </a:bodyPr>
          <a:lstStyle/>
          <a:p>
            <a:r>
              <a:rPr lang="en-US" sz="1800" dirty="0">
                <a:solidFill>
                  <a:schemeClr val="accent2"/>
                </a:solidFill>
                <a:latin typeface="Georgia"/>
                <a:ea typeface="Montserrat"/>
                <a:cs typeface="Arial"/>
                <a:sym typeface="Montserrat"/>
              </a:rPr>
              <a:t>In the following pages, we'll dive further into the Four </a:t>
            </a:r>
            <a:r>
              <a:rPr lang="en-US" sz="1800" dirty="0" err="1">
                <a:solidFill>
                  <a:schemeClr val="accent2"/>
                </a:solidFill>
                <a:latin typeface="Georgia"/>
                <a:ea typeface="Montserrat"/>
                <a:cs typeface="Arial"/>
                <a:sym typeface="Montserrat"/>
              </a:rPr>
              <a:t>Heartwired</a:t>
            </a:r>
            <a:r>
              <a:rPr lang="en-US" sz="1800" dirty="0">
                <a:solidFill>
                  <a:schemeClr val="accent2"/>
                </a:solidFill>
                <a:latin typeface="Georgia"/>
                <a:ea typeface="Montserrat"/>
                <a:cs typeface="Arial"/>
                <a:sym typeface="Montserrat"/>
              </a:rPr>
              <a:t> Principles. For each, we will:</a:t>
            </a:r>
            <a:endParaRPr lang="en-US" sz="1800" dirty="0">
              <a:solidFill>
                <a:schemeClr val="accent2"/>
              </a:solidFill>
              <a:latin typeface="Georgia"/>
              <a:ea typeface="Montserrat"/>
              <a:cs typeface="Arial"/>
            </a:endParaRPr>
          </a:p>
        </p:txBody>
      </p:sp>
      <p:sp>
        <p:nvSpPr>
          <p:cNvPr id="6" name="Rectangle 5">
            <a:extLst>
              <a:ext uri="{FF2B5EF4-FFF2-40B4-BE49-F238E27FC236}">
                <a16:creationId xmlns:a16="http://schemas.microsoft.com/office/drawing/2014/main" id="{E010CB72-7B16-2D8C-C247-DD8FF1DEA55C}"/>
              </a:ext>
            </a:extLst>
          </p:cNvPr>
          <p:cNvSpPr/>
          <p:nvPr/>
        </p:nvSpPr>
        <p:spPr>
          <a:xfrm>
            <a:off x="685798" y="2028351"/>
            <a:ext cx="2589487" cy="830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tIns="91440" rIns="91440" bIns="91440" rtlCol="0" anchor="ctr"/>
          <a:lstStyle/>
          <a:p>
            <a:r>
              <a:rPr lang="en-US" sz="1400" dirty="0">
                <a:solidFill>
                  <a:schemeClr val="accent1"/>
                </a:solidFill>
                <a:latin typeface="Georgia" panose="02040502050405020303" pitchFamily="18" charset="0"/>
                <a:ea typeface="Montserrat"/>
                <a:cs typeface="Arial" panose="020B0604020202020204" pitchFamily="34" charset="0"/>
              </a:rPr>
              <a:t>Explain the underlying theory</a:t>
            </a:r>
          </a:p>
        </p:txBody>
      </p:sp>
      <p:sp>
        <p:nvSpPr>
          <p:cNvPr id="28" name="Rectangle 27">
            <a:extLst>
              <a:ext uri="{FF2B5EF4-FFF2-40B4-BE49-F238E27FC236}">
                <a16:creationId xmlns:a16="http://schemas.microsoft.com/office/drawing/2014/main" id="{642AD138-A959-1E5E-5BFC-FA48E7BBBABB}"/>
              </a:ext>
            </a:extLst>
          </p:cNvPr>
          <p:cNvSpPr/>
          <p:nvPr/>
        </p:nvSpPr>
        <p:spPr>
          <a:xfrm>
            <a:off x="3440969" y="2020360"/>
            <a:ext cx="2589487" cy="830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tIns="91440" rIns="91440" bIns="91440" rtlCol="0" anchor="ctr"/>
          <a:lstStyle/>
          <a:p>
            <a:r>
              <a:rPr lang="en-US" sz="1400" dirty="0">
                <a:solidFill>
                  <a:schemeClr val="accent1"/>
                </a:solidFill>
                <a:latin typeface="Georgia" panose="02040502050405020303" pitchFamily="18" charset="0"/>
                <a:ea typeface="Montserrat"/>
                <a:cs typeface="Arial" panose="020B0604020202020204" pitchFamily="34" charset="0"/>
              </a:rPr>
              <a:t>Share insights into the supporting research</a:t>
            </a:r>
          </a:p>
        </p:txBody>
      </p:sp>
      <p:sp>
        <p:nvSpPr>
          <p:cNvPr id="31" name="Rectangle 30">
            <a:extLst>
              <a:ext uri="{FF2B5EF4-FFF2-40B4-BE49-F238E27FC236}">
                <a16:creationId xmlns:a16="http://schemas.microsoft.com/office/drawing/2014/main" id="{6D8E717F-7B77-E58E-9B73-3EDFFB76B060}"/>
              </a:ext>
            </a:extLst>
          </p:cNvPr>
          <p:cNvSpPr/>
          <p:nvPr/>
        </p:nvSpPr>
        <p:spPr>
          <a:xfrm>
            <a:off x="6196140" y="2009846"/>
            <a:ext cx="2589487" cy="830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tIns="91440" rIns="91440" bIns="91440" rtlCol="0" anchor="ctr"/>
          <a:lstStyle/>
          <a:p>
            <a:r>
              <a:rPr lang="en-US" sz="1400" dirty="0">
                <a:solidFill>
                  <a:schemeClr val="accent1"/>
                </a:solidFill>
                <a:latin typeface="Georgia" panose="02040502050405020303" pitchFamily="18" charset="0"/>
                <a:ea typeface="Montserrat"/>
                <a:cs typeface="Arial" panose="020B0604020202020204" pitchFamily="34" charset="0"/>
              </a:rPr>
              <a:t>Offer recommendations based on our findings </a:t>
            </a:r>
          </a:p>
        </p:txBody>
      </p:sp>
      <p:sp>
        <p:nvSpPr>
          <p:cNvPr id="34" name="Rectangle 33">
            <a:extLst>
              <a:ext uri="{FF2B5EF4-FFF2-40B4-BE49-F238E27FC236}">
                <a16:creationId xmlns:a16="http://schemas.microsoft.com/office/drawing/2014/main" id="{F0D0FB32-CE0E-8B5A-1C1E-78ACC351502E}"/>
              </a:ext>
            </a:extLst>
          </p:cNvPr>
          <p:cNvSpPr/>
          <p:nvPr/>
        </p:nvSpPr>
        <p:spPr>
          <a:xfrm>
            <a:off x="8942919" y="1982823"/>
            <a:ext cx="2589487" cy="830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tIns="91440" rIns="91440" bIns="91440" rtlCol="0" anchor="ctr"/>
          <a:lstStyle/>
          <a:p>
            <a:r>
              <a:rPr lang="en-US" sz="1400" dirty="0">
                <a:solidFill>
                  <a:schemeClr val="accent1"/>
                </a:solidFill>
                <a:latin typeface="Georgia" panose="02040502050405020303" pitchFamily="18" charset="0"/>
                <a:ea typeface="Montserrat"/>
                <a:cs typeface="Arial" panose="020B0604020202020204" pitchFamily="34" charset="0"/>
              </a:rPr>
              <a:t>Provide example messages so you can see these concepts in action </a:t>
            </a:r>
            <a:endParaRPr lang="en-US" sz="1400" dirty="0">
              <a:solidFill>
                <a:schemeClr val="accent1"/>
              </a:solidFill>
              <a:latin typeface="Georgia" panose="02040502050405020303" pitchFamily="18" charset="0"/>
              <a:cs typeface="Arial" panose="020B0604020202020204" pitchFamily="34" charset="0"/>
            </a:endParaRPr>
          </a:p>
        </p:txBody>
      </p:sp>
      <p:pic>
        <p:nvPicPr>
          <p:cNvPr id="36" name="Graphic 35" descr="Badge 1 outline">
            <a:extLst>
              <a:ext uri="{FF2B5EF4-FFF2-40B4-BE49-F238E27FC236}">
                <a16:creationId xmlns:a16="http://schemas.microsoft.com/office/drawing/2014/main" id="{888228BC-8976-7BB4-373E-CC94B77DFD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820" y="2199799"/>
            <a:ext cx="433321" cy="433321"/>
          </a:xfrm>
          <a:prstGeom prst="rect">
            <a:avLst/>
          </a:prstGeom>
        </p:spPr>
      </p:pic>
      <p:pic>
        <p:nvPicPr>
          <p:cNvPr id="37" name="Graphic 36" descr="Badge outline">
            <a:extLst>
              <a:ext uri="{FF2B5EF4-FFF2-40B4-BE49-F238E27FC236}">
                <a16:creationId xmlns:a16="http://schemas.microsoft.com/office/drawing/2014/main" id="{5813E127-D0D3-2798-FF25-0BBA3F2A49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1113" y="2181504"/>
            <a:ext cx="433321" cy="433321"/>
          </a:xfrm>
          <a:prstGeom prst="rect">
            <a:avLst/>
          </a:prstGeom>
        </p:spPr>
      </p:pic>
      <p:pic>
        <p:nvPicPr>
          <p:cNvPr id="38" name="Graphic 37" descr="Badge 3 outline">
            <a:extLst>
              <a:ext uri="{FF2B5EF4-FFF2-40B4-BE49-F238E27FC236}">
                <a16:creationId xmlns:a16="http://schemas.microsoft.com/office/drawing/2014/main" id="{56A777CA-72E0-E2E5-95D6-7360CD4662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2607" y="2187875"/>
            <a:ext cx="433321" cy="433321"/>
          </a:xfrm>
          <a:prstGeom prst="rect">
            <a:avLst/>
          </a:prstGeom>
        </p:spPr>
      </p:pic>
      <p:pic>
        <p:nvPicPr>
          <p:cNvPr id="39" name="Graphic 38" descr="Badge 4 outline">
            <a:extLst>
              <a:ext uri="{FF2B5EF4-FFF2-40B4-BE49-F238E27FC236}">
                <a16:creationId xmlns:a16="http://schemas.microsoft.com/office/drawing/2014/main" id="{4B409E3A-ABFC-07D5-60E1-E7F31998D1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88900" y="2181504"/>
            <a:ext cx="433321" cy="4333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9"/>
        <p:cNvGrpSpPr/>
        <p:nvPr/>
      </p:nvGrpSpPr>
      <p:grpSpPr>
        <a:xfrm>
          <a:off x="0" y="0"/>
          <a:ext cx="0" cy="0"/>
          <a:chOff x="0" y="0"/>
          <a:chExt cx="0" cy="0"/>
        </a:xfrm>
      </p:grpSpPr>
      <p:sp>
        <p:nvSpPr>
          <p:cNvPr id="9" name="Text Placeholder 27">
            <a:extLst>
              <a:ext uri="{FF2B5EF4-FFF2-40B4-BE49-F238E27FC236}">
                <a16:creationId xmlns:a16="http://schemas.microsoft.com/office/drawing/2014/main" id="{C2E5246F-DA42-2DF3-B148-004C8360AE22}"/>
              </a:ext>
            </a:extLst>
          </p:cNvPr>
          <p:cNvSpPr txBox="1">
            <a:spLocks/>
          </p:cNvSpPr>
          <p:nvPr/>
        </p:nvSpPr>
        <p:spPr>
          <a:xfrm rot="10800000" flipV="1">
            <a:off x="0" y="1528959"/>
            <a:ext cx="12192000" cy="5300166"/>
          </a:xfrm>
          <a:prstGeom prst="rect">
            <a:avLst/>
          </a:prstGeom>
          <a:solidFill>
            <a:schemeClr val="accent1"/>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00AFF0"/>
              </a:solidFill>
              <a:latin typeface="Arial" panose="020B0604020202020204" pitchFamily="34" charset="0"/>
            </a:endParaRPr>
          </a:p>
        </p:txBody>
      </p:sp>
      <p:sp>
        <p:nvSpPr>
          <p:cNvPr id="20" name="Text Placeholder 27">
            <a:extLst>
              <a:ext uri="{FF2B5EF4-FFF2-40B4-BE49-F238E27FC236}">
                <a16:creationId xmlns:a16="http://schemas.microsoft.com/office/drawing/2014/main" id="{AEB7D7C6-71AD-4CBD-2EA0-FAC990364772}"/>
              </a:ext>
            </a:extLst>
          </p:cNvPr>
          <p:cNvSpPr txBox="1">
            <a:spLocks/>
          </p:cNvSpPr>
          <p:nvPr/>
        </p:nvSpPr>
        <p:spPr>
          <a:xfrm rot="5400000" flipH="1">
            <a:off x="5772077" y="-4862091"/>
            <a:ext cx="647848" cy="12191999"/>
          </a:xfrm>
          <a:prstGeom prst="rect">
            <a:avLst/>
          </a:prstGeom>
          <a:solidFill>
            <a:srgbClr val="476E7F">
              <a:alpha val="55612"/>
            </a:srgbClr>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3"/>
              </a:solidFill>
              <a:latin typeface="Arial" panose="020B0604020202020204" pitchFamily="34" charset="0"/>
            </a:endParaRPr>
          </a:p>
        </p:txBody>
      </p:sp>
      <p:sp>
        <p:nvSpPr>
          <p:cNvPr id="25" name="Delay 24">
            <a:extLst>
              <a:ext uri="{FF2B5EF4-FFF2-40B4-BE49-F238E27FC236}">
                <a16:creationId xmlns:a16="http://schemas.microsoft.com/office/drawing/2014/main" id="{B8DEC7F8-70E1-2D61-D7F0-DEC431963F88}"/>
              </a:ext>
            </a:extLst>
          </p:cNvPr>
          <p:cNvSpPr/>
          <p:nvPr/>
        </p:nvSpPr>
        <p:spPr>
          <a:xfrm rot="5400000">
            <a:off x="627735" y="720757"/>
            <a:ext cx="1702554" cy="1702554"/>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3">
            <a:extLst>
              <a:ext uri="{FF2B5EF4-FFF2-40B4-BE49-F238E27FC236}">
                <a16:creationId xmlns:a16="http://schemas.microsoft.com/office/drawing/2014/main" id="{2510A5C0-3505-ECCE-08D1-FFA97B48BF14}"/>
              </a:ext>
            </a:extLst>
          </p:cNvPr>
          <p:cNvSpPr txBox="1">
            <a:spLocks/>
          </p:cNvSpPr>
          <p:nvPr/>
        </p:nvSpPr>
        <p:spPr>
          <a:xfrm>
            <a:off x="627736" y="3124804"/>
            <a:ext cx="7416731" cy="52004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3200" b="1" dirty="0">
                <a:solidFill>
                  <a:schemeClr val="bg1"/>
                </a:solidFill>
                <a:latin typeface="Arial"/>
                <a:cs typeface="Arial"/>
              </a:rPr>
              <a:t>Build Trust</a:t>
            </a:r>
            <a:endParaRPr lang="en-ZA" sz="3200" b="1" dirty="0">
              <a:solidFill>
                <a:schemeClr val="bg1"/>
              </a:solidFill>
              <a:latin typeface="Arial" panose="020B0604020202020204" pitchFamily="34" charset="0"/>
            </a:endParaRPr>
          </a:p>
        </p:txBody>
      </p:sp>
      <p:sp>
        <p:nvSpPr>
          <p:cNvPr id="12" name="TextBox 11">
            <a:extLst>
              <a:ext uri="{FF2B5EF4-FFF2-40B4-BE49-F238E27FC236}">
                <a16:creationId xmlns:a16="http://schemas.microsoft.com/office/drawing/2014/main" id="{B66E8ED9-9BCA-61F9-68CE-6B3274940F75}"/>
              </a:ext>
            </a:extLst>
          </p:cNvPr>
          <p:cNvSpPr txBox="1"/>
          <p:nvPr/>
        </p:nvSpPr>
        <p:spPr>
          <a:xfrm>
            <a:off x="627736" y="3709218"/>
            <a:ext cx="8154524" cy="3026470"/>
          </a:xfrm>
          <a:prstGeom prst="rect">
            <a:avLst/>
          </a:prstGeom>
          <a:noFill/>
        </p:spPr>
        <p:txBody>
          <a:bodyPr wrap="square" lIns="91440" tIns="45720" rIns="91440" bIns="45720" anchor="t">
            <a:spAutoFit/>
          </a:bodyPr>
          <a:lstStyle/>
          <a:p>
            <a:pPr>
              <a:spcBef>
                <a:spcPts val="1600"/>
              </a:spcBef>
            </a:pPr>
            <a:r>
              <a:rPr lang="en-US" dirty="0">
                <a:solidFill>
                  <a:schemeClr val="bg1"/>
                </a:solidFill>
                <a:latin typeface="Georgia"/>
                <a:ea typeface="Helvetica Neue Light"/>
                <a:cs typeface="Arial"/>
                <a:sym typeface="Helvetica Neue Light"/>
              </a:rPr>
              <a:t>Building trust is an important prerequisite to effectively communicating with and persuading your audience. There are many factors that help establish trust, including who speaks out on an issue, their motivation, and the language they use to explain the issue.</a:t>
            </a:r>
            <a:endParaRPr lang="en-US" dirty="0">
              <a:solidFill>
                <a:schemeClr val="bg1"/>
              </a:solidFill>
              <a:latin typeface="Georgia"/>
              <a:cs typeface="Arial"/>
            </a:endParaRPr>
          </a:p>
          <a:p>
            <a:pPr>
              <a:spcBef>
                <a:spcPts val="1600"/>
              </a:spcBef>
            </a:pPr>
            <a:r>
              <a:rPr lang="en-US" dirty="0">
                <a:solidFill>
                  <a:schemeClr val="bg1"/>
                </a:solidFill>
                <a:latin typeface="Georgia"/>
                <a:ea typeface="Helvetica Neue Light"/>
                <a:cs typeface="Arial"/>
                <a:sym typeface="Helvetica Neue Light"/>
              </a:rPr>
              <a:t>When audiences trust and relate to messengers, they are more likely to believe and agree with the information and anecdotes they share. Use plainspoken, easy-to-understand language in place of jargon to avoid creating emotional distance between advocates and audiences, which can fuel distrust.</a:t>
            </a:r>
            <a:endParaRPr lang="en-US" dirty="0">
              <a:solidFill>
                <a:schemeClr val="bg1"/>
              </a:solidFill>
              <a:latin typeface="Georgia"/>
              <a:ea typeface="Helvetica Neue Light"/>
              <a:cs typeface="Arial"/>
            </a:endParaRPr>
          </a:p>
          <a:p>
            <a:pPr>
              <a:spcBef>
                <a:spcPts val="1600"/>
              </a:spcBef>
              <a:spcAft>
                <a:spcPts val="1333"/>
              </a:spcAft>
            </a:pPr>
            <a:endParaRPr lang="en-US" sz="2000" dirty="0">
              <a:solidFill>
                <a:schemeClr val="bg1"/>
              </a:solidFill>
              <a:latin typeface="Georgia" panose="02040502050405020303" pitchFamily="18" charset="0"/>
              <a:ea typeface="Helvetica Neue Light"/>
              <a:cs typeface="Arial" panose="020B0604020202020204" pitchFamily="34" charset="0"/>
              <a:sym typeface="Helvetica Neue Light"/>
            </a:endParaRPr>
          </a:p>
        </p:txBody>
      </p:sp>
      <p:sp>
        <p:nvSpPr>
          <p:cNvPr id="2" name="Snip Single Corner Rectangle 1">
            <a:extLst>
              <a:ext uri="{FF2B5EF4-FFF2-40B4-BE49-F238E27FC236}">
                <a16:creationId xmlns:a16="http://schemas.microsoft.com/office/drawing/2014/main" id="{510F2810-80F8-224F-23E5-B46A7E60FF4B}"/>
              </a:ext>
            </a:extLst>
          </p:cNvPr>
          <p:cNvSpPr/>
          <p:nvPr/>
        </p:nvSpPr>
        <p:spPr>
          <a:xfrm flipH="1">
            <a:off x="9377378" y="2423311"/>
            <a:ext cx="2816875" cy="3764136"/>
          </a:xfrm>
          <a:custGeom>
            <a:avLst/>
            <a:gdLst>
              <a:gd name="connsiteX0" fmla="*/ 0 w 2793381"/>
              <a:gd name="connsiteY0" fmla="*/ 0 h 4615378"/>
              <a:gd name="connsiteX1" fmla="*/ 2468958 w 2793381"/>
              <a:gd name="connsiteY1" fmla="*/ 0 h 4615378"/>
              <a:gd name="connsiteX2" fmla="*/ 2793381 w 2793381"/>
              <a:gd name="connsiteY2" fmla="*/ 324423 h 4615378"/>
              <a:gd name="connsiteX3" fmla="*/ 2793381 w 2793381"/>
              <a:gd name="connsiteY3" fmla="*/ 4615378 h 4615378"/>
              <a:gd name="connsiteX4" fmla="*/ 0 w 2793381"/>
              <a:gd name="connsiteY4" fmla="*/ 4615378 h 4615378"/>
              <a:gd name="connsiteX5" fmla="*/ 0 w 2793381"/>
              <a:gd name="connsiteY5" fmla="*/ 0 h 4615378"/>
              <a:gd name="connsiteX0" fmla="*/ 0 w 2793381"/>
              <a:gd name="connsiteY0" fmla="*/ 0 h 5363524"/>
              <a:gd name="connsiteX1" fmla="*/ 2468958 w 2793381"/>
              <a:gd name="connsiteY1" fmla="*/ 0 h 5363524"/>
              <a:gd name="connsiteX2" fmla="*/ 2793381 w 2793381"/>
              <a:gd name="connsiteY2" fmla="*/ 324423 h 5363524"/>
              <a:gd name="connsiteX3" fmla="*/ 2793381 w 2793381"/>
              <a:gd name="connsiteY3" fmla="*/ 4615378 h 5363524"/>
              <a:gd name="connsiteX4" fmla="*/ 0 w 2793381"/>
              <a:gd name="connsiteY4" fmla="*/ 5363524 h 5363524"/>
              <a:gd name="connsiteX5" fmla="*/ 0 w 2793381"/>
              <a:gd name="connsiteY5" fmla="*/ 0 h 5363524"/>
              <a:gd name="connsiteX0" fmla="*/ 0 w 2793381"/>
              <a:gd name="connsiteY0" fmla="*/ 0 h 5363524"/>
              <a:gd name="connsiteX1" fmla="*/ 2468958 w 2793381"/>
              <a:gd name="connsiteY1" fmla="*/ 0 h 5363524"/>
              <a:gd name="connsiteX2" fmla="*/ 2793381 w 2793381"/>
              <a:gd name="connsiteY2" fmla="*/ 324423 h 5363524"/>
              <a:gd name="connsiteX3" fmla="*/ 2793381 w 2793381"/>
              <a:gd name="connsiteY3" fmla="*/ 5327897 h 5363524"/>
              <a:gd name="connsiteX4" fmla="*/ 0 w 2793381"/>
              <a:gd name="connsiteY4" fmla="*/ 5363524 h 5363524"/>
              <a:gd name="connsiteX5" fmla="*/ 0 w 2793381"/>
              <a:gd name="connsiteY5" fmla="*/ 0 h 5363524"/>
              <a:gd name="connsiteX0" fmla="*/ 0 w 2799477"/>
              <a:gd name="connsiteY0" fmla="*/ 0 h 5363524"/>
              <a:gd name="connsiteX1" fmla="*/ 2468958 w 2799477"/>
              <a:gd name="connsiteY1" fmla="*/ 0 h 5363524"/>
              <a:gd name="connsiteX2" fmla="*/ 2799477 w 2799477"/>
              <a:gd name="connsiteY2" fmla="*/ 454716 h 5363524"/>
              <a:gd name="connsiteX3" fmla="*/ 2793381 w 2799477"/>
              <a:gd name="connsiteY3" fmla="*/ 5327897 h 5363524"/>
              <a:gd name="connsiteX4" fmla="*/ 0 w 2799477"/>
              <a:gd name="connsiteY4" fmla="*/ 5363524 h 5363524"/>
              <a:gd name="connsiteX5" fmla="*/ 0 w 2799477"/>
              <a:gd name="connsiteY5" fmla="*/ 0 h 536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477" h="5363524">
                <a:moveTo>
                  <a:pt x="0" y="0"/>
                </a:moveTo>
                <a:lnTo>
                  <a:pt x="2468958" y="0"/>
                </a:lnTo>
                <a:lnTo>
                  <a:pt x="2799477" y="454716"/>
                </a:lnTo>
                <a:lnTo>
                  <a:pt x="2793381" y="5327897"/>
                </a:lnTo>
                <a:lnTo>
                  <a:pt x="0" y="5363524"/>
                </a:lnTo>
                <a:lnTo>
                  <a:pt x="0" y="0"/>
                </a:lnTo>
                <a:close/>
              </a:path>
            </a:pathLst>
          </a:custGeom>
          <a:solidFill>
            <a:srgbClr val="EB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4CCCB"/>
              </a:solidFill>
              <a:latin typeface="Arial" panose="020B0604020202020204" pitchFamily="34" charset="0"/>
            </a:endParaRPr>
          </a:p>
        </p:txBody>
      </p:sp>
      <p:sp>
        <p:nvSpPr>
          <p:cNvPr id="3" name="TextBox 2">
            <a:extLst>
              <a:ext uri="{FF2B5EF4-FFF2-40B4-BE49-F238E27FC236}">
                <a16:creationId xmlns:a16="http://schemas.microsoft.com/office/drawing/2014/main" id="{6C549057-C423-1E8E-D60A-EC209300C22F}"/>
              </a:ext>
            </a:extLst>
          </p:cNvPr>
          <p:cNvSpPr txBox="1"/>
          <p:nvPr/>
        </p:nvSpPr>
        <p:spPr>
          <a:xfrm>
            <a:off x="9614351" y="3428711"/>
            <a:ext cx="2316252" cy="2378600"/>
          </a:xfrm>
          <a:prstGeom prst="rect">
            <a:avLst/>
          </a:prstGeom>
          <a:noFill/>
        </p:spPr>
        <p:txBody>
          <a:bodyPr wrap="square">
            <a:spAutoFit/>
          </a:bodyPr>
          <a:lstStyle/>
          <a:p>
            <a:pPr>
              <a:lnSpc>
                <a:spcPct val="125000"/>
              </a:lnSpc>
              <a:spcBef>
                <a:spcPts val="1600"/>
              </a:spcBef>
            </a:pPr>
            <a:r>
              <a:rPr lang="en-US" sz="1200" dirty="0">
                <a:solidFill>
                  <a:schemeClr val="accent1"/>
                </a:solidFill>
                <a:latin typeface="Georgia" panose="02040502050405020303" pitchFamily="18" charset="0"/>
                <a:ea typeface="Montserrat"/>
                <a:cs typeface="Arial" panose="020B0604020202020204" pitchFamily="34" charset="0"/>
                <a:sym typeface="Montserrat"/>
              </a:rPr>
              <a:t>Let’s say you want to draft an op-ed talking about the importance of college affordability. The first paragraph of that op-ed is a critical opportunity to build trust by identifying your author, why they're speaking out, and how your audiences can relate to them.</a:t>
            </a:r>
            <a:endParaRPr lang="en-US" sz="1200" dirty="0">
              <a:solidFill>
                <a:schemeClr val="accent1"/>
              </a:solidFill>
              <a:latin typeface="Georgia" panose="02040502050405020303" pitchFamily="18" charset="0"/>
              <a:ea typeface="Helvetica Neue Light"/>
              <a:cs typeface="Arial" panose="020B0604020202020204" pitchFamily="34" charset="0"/>
              <a:sym typeface="Helvetica Neue Light"/>
            </a:endParaRPr>
          </a:p>
        </p:txBody>
      </p:sp>
      <p:sp>
        <p:nvSpPr>
          <p:cNvPr id="4" name="TextBox 3">
            <a:extLst>
              <a:ext uri="{FF2B5EF4-FFF2-40B4-BE49-F238E27FC236}">
                <a16:creationId xmlns:a16="http://schemas.microsoft.com/office/drawing/2014/main" id="{4EBE2EE8-4D78-823D-406E-C4543B79D721}"/>
              </a:ext>
            </a:extLst>
          </p:cNvPr>
          <p:cNvSpPr txBox="1"/>
          <p:nvPr/>
        </p:nvSpPr>
        <p:spPr>
          <a:xfrm>
            <a:off x="9614352" y="2953940"/>
            <a:ext cx="1663751" cy="430887"/>
          </a:xfrm>
          <a:prstGeom prst="rect">
            <a:avLst/>
          </a:prstGeom>
          <a:noFill/>
        </p:spPr>
        <p:txBody>
          <a:bodyPr wrap="square">
            <a:spAutoFit/>
          </a:bodyPr>
          <a:lstStyle/>
          <a:p>
            <a:pPr>
              <a:spcBef>
                <a:spcPts val="1600"/>
              </a:spcBef>
            </a:pPr>
            <a:r>
              <a:rPr lang="en-US" sz="1100" b="1" dirty="0">
                <a:solidFill>
                  <a:schemeClr val="accent1"/>
                </a:solidFill>
                <a:latin typeface="Arial" panose="020B0604020202020204" pitchFamily="34" charset="0"/>
                <a:ea typeface="Helvetica Neue"/>
                <a:cs typeface="Arial" panose="020B0604020202020204" pitchFamily="34" charset="0"/>
                <a:sym typeface="Helvetica Neue"/>
              </a:rPr>
              <a:t>PRINCIPLES IN PRACTICE</a:t>
            </a:r>
          </a:p>
        </p:txBody>
      </p:sp>
      <p:pic>
        <p:nvPicPr>
          <p:cNvPr id="6" name="Graphic 5">
            <a:extLst>
              <a:ext uri="{FF2B5EF4-FFF2-40B4-BE49-F238E27FC236}">
                <a16:creationId xmlns:a16="http://schemas.microsoft.com/office/drawing/2014/main" id="{49ACA573-538B-A0D1-290D-5B94E1627F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24751" y="2928082"/>
            <a:ext cx="357079" cy="357079"/>
          </a:xfrm>
          <a:prstGeom prst="rect">
            <a:avLst/>
          </a:prstGeom>
        </p:spPr>
      </p:pic>
      <p:sp>
        <p:nvSpPr>
          <p:cNvPr id="8" name="Google Shape;303;p47">
            <a:extLst>
              <a:ext uri="{FF2B5EF4-FFF2-40B4-BE49-F238E27FC236}">
                <a16:creationId xmlns:a16="http://schemas.microsoft.com/office/drawing/2014/main" id="{1EEC721C-2A51-4E3E-1ABF-E3B864F452AB}"/>
              </a:ext>
            </a:extLst>
          </p:cNvPr>
          <p:cNvSpPr txBox="1">
            <a:spLocks/>
          </p:cNvSpPr>
          <p:nvPr/>
        </p:nvSpPr>
        <p:spPr>
          <a:xfrm>
            <a:off x="549679" y="273314"/>
            <a:ext cx="7530612" cy="455824"/>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a:lnSpc>
                <a:spcPct val="100000"/>
              </a:lnSpc>
              <a:spcBef>
                <a:spcPts val="0"/>
              </a:spcBef>
              <a:buSzPts val="2000"/>
            </a:pPr>
            <a:r>
              <a:rPr lang="en-US" sz="1400" b="1">
                <a:solidFill>
                  <a:schemeClr val="accent1"/>
                </a:solidFill>
              </a:rPr>
              <a:t>A HEARTWIRED FRAMEWORK TO BUILD SUPPORT FOR COLLEGE AFFORDABILITY</a:t>
            </a:r>
            <a:endParaRPr lang="en-US" sz="1000" b="1">
              <a:solidFill>
                <a:schemeClr val="accent1"/>
              </a:solidFill>
            </a:endParaRPr>
          </a:p>
        </p:txBody>
      </p:sp>
      <p:pic>
        <p:nvPicPr>
          <p:cNvPr id="18" name="Picture 17">
            <a:extLst>
              <a:ext uri="{FF2B5EF4-FFF2-40B4-BE49-F238E27FC236}">
                <a16:creationId xmlns:a16="http://schemas.microsoft.com/office/drawing/2014/main" id="{551078E3-026E-7808-2210-75DAE14B23F7}"/>
              </a:ext>
            </a:extLst>
          </p:cNvPr>
          <p:cNvPicPr>
            <a:picLocks noChangeAspect="1"/>
          </p:cNvPicPr>
          <p:nvPr/>
        </p:nvPicPr>
        <p:blipFill>
          <a:blip r:embed="rId5"/>
          <a:srcRect/>
          <a:stretch/>
        </p:blipFill>
        <p:spPr>
          <a:xfrm>
            <a:off x="939262" y="1031872"/>
            <a:ext cx="1079500" cy="1079500"/>
          </a:xfrm>
          <a:prstGeom prst="rect">
            <a:avLst/>
          </a:prstGeom>
        </p:spPr>
      </p:pic>
      <p:sp>
        <p:nvSpPr>
          <p:cNvPr id="27" name="Google Shape;410;p60">
            <a:extLst>
              <a:ext uri="{FF2B5EF4-FFF2-40B4-BE49-F238E27FC236}">
                <a16:creationId xmlns:a16="http://schemas.microsoft.com/office/drawing/2014/main" id="{A2DC9357-6A78-D2F8-5F0F-D15DED56ADE9}"/>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13</a:t>
            </a:fld>
            <a:endParaRPr sz="1050" b="1">
              <a:solidFill>
                <a:schemeClr val="bg1"/>
              </a:solidFill>
              <a:latin typeface="Arial" panose="020B0604020202020204" pitchFamily="34" charset="0"/>
              <a:cs typeface="Arial" panose="020B0604020202020204" pitchFamily="34" charset="0"/>
            </a:endParaRPr>
          </a:p>
        </p:txBody>
      </p:sp>
      <p:sp>
        <p:nvSpPr>
          <p:cNvPr id="29" name="Extract 46">
            <a:extLst>
              <a:ext uri="{FF2B5EF4-FFF2-40B4-BE49-F238E27FC236}">
                <a16:creationId xmlns:a16="http://schemas.microsoft.com/office/drawing/2014/main" id="{DD912847-1D43-356D-ACF3-35BE573761EA}"/>
              </a:ext>
            </a:extLst>
          </p:cNvPr>
          <p:cNvSpPr/>
          <p:nvPr/>
        </p:nvSpPr>
        <p:spPr>
          <a:xfrm rot="7993130" flipH="1">
            <a:off x="9389999" y="2536118"/>
            <a:ext cx="473089" cy="239267"/>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6139"/>
              <a:gd name="connsiteY0" fmla="*/ 11789 h 11789"/>
              <a:gd name="connsiteX1" fmla="*/ 1139 w 6139"/>
              <a:gd name="connsiteY1" fmla="*/ 0 h 11789"/>
              <a:gd name="connsiteX2" fmla="*/ 6139 w 6139"/>
              <a:gd name="connsiteY2" fmla="*/ 10000 h 11789"/>
              <a:gd name="connsiteX3" fmla="*/ 0 w 6139"/>
              <a:gd name="connsiteY3" fmla="*/ 11789 h 11789"/>
              <a:gd name="connsiteX0" fmla="*/ 0 w 12261"/>
              <a:gd name="connsiteY0" fmla="*/ 8972 h 8972"/>
              <a:gd name="connsiteX1" fmla="*/ 4116 w 12261"/>
              <a:gd name="connsiteY1" fmla="*/ 0 h 8972"/>
              <a:gd name="connsiteX2" fmla="*/ 12261 w 12261"/>
              <a:gd name="connsiteY2" fmla="*/ 8482 h 8972"/>
              <a:gd name="connsiteX3" fmla="*/ 0 w 12261"/>
              <a:gd name="connsiteY3" fmla="*/ 8972 h 8972"/>
              <a:gd name="connsiteX0" fmla="*/ 0 w 10000"/>
              <a:gd name="connsiteY0" fmla="*/ 4447 h 4447"/>
              <a:gd name="connsiteX1" fmla="*/ 4918 w 10000"/>
              <a:gd name="connsiteY1" fmla="*/ 0 h 4447"/>
              <a:gd name="connsiteX2" fmla="*/ 10000 w 10000"/>
              <a:gd name="connsiteY2" fmla="*/ 3901 h 4447"/>
              <a:gd name="connsiteX3" fmla="*/ 0 w 10000"/>
              <a:gd name="connsiteY3" fmla="*/ 4447 h 4447"/>
              <a:gd name="connsiteX0" fmla="*/ 0 w 10000"/>
              <a:gd name="connsiteY0" fmla="*/ 11623 h 11623"/>
              <a:gd name="connsiteX1" fmla="*/ 4980 w 10000"/>
              <a:gd name="connsiteY1" fmla="*/ 0 h 11623"/>
              <a:gd name="connsiteX2" fmla="*/ 10000 w 10000"/>
              <a:gd name="connsiteY2" fmla="*/ 10395 h 11623"/>
              <a:gd name="connsiteX3" fmla="*/ 0 w 10000"/>
              <a:gd name="connsiteY3" fmla="*/ 11623 h 11623"/>
            </a:gdLst>
            <a:ahLst/>
            <a:cxnLst>
              <a:cxn ang="0">
                <a:pos x="connsiteX0" y="connsiteY0"/>
              </a:cxn>
              <a:cxn ang="0">
                <a:pos x="connsiteX1" y="connsiteY1"/>
              </a:cxn>
              <a:cxn ang="0">
                <a:pos x="connsiteX2" y="connsiteY2"/>
              </a:cxn>
              <a:cxn ang="0">
                <a:pos x="connsiteX3" y="connsiteY3"/>
              </a:cxn>
            </a:cxnLst>
            <a:rect l="l" t="t" r="r" b="b"/>
            <a:pathLst>
              <a:path w="10000" h="11623">
                <a:moveTo>
                  <a:pt x="0" y="11623"/>
                </a:moveTo>
                <a:lnTo>
                  <a:pt x="4980" y="0"/>
                </a:lnTo>
                <a:lnTo>
                  <a:pt x="10000" y="10395"/>
                </a:lnTo>
                <a:lnTo>
                  <a:pt x="0" y="11623"/>
                </a:lnTo>
                <a:close/>
              </a:path>
            </a:pathLst>
          </a:cu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20"/>
        <p:cNvGrpSpPr/>
        <p:nvPr/>
      </p:nvGrpSpPr>
      <p:grpSpPr>
        <a:xfrm>
          <a:off x="0" y="0"/>
          <a:ext cx="0" cy="0"/>
          <a:chOff x="0" y="0"/>
          <a:chExt cx="0" cy="0"/>
        </a:xfrm>
      </p:grpSpPr>
      <p:sp>
        <p:nvSpPr>
          <p:cNvPr id="41" name="Extract 40">
            <a:extLst>
              <a:ext uri="{FF2B5EF4-FFF2-40B4-BE49-F238E27FC236}">
                <a16:creationId xmlns:a16="http://schemas.microsoft.com/office/drawing/2014/main" id="{9ECE1FDF-542D-62CD-22F0-1AD37D6017DB}"/>
              </a:ext>
            </a:extLst>
          </p:cNvPr>
          <p:cNvSpPr/>
          <p:nvPr/>
        </p:nvSpPr>
        <p:spPr>
          <a:xfrm rot="16200000">
            <a:off x="6360494" y="1004964"/>
            <a:ext cx="5627973" cy="615696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6844 h 16844"/>
              <a:gd name="connsiteX1" fmla="*/ 224 w 10000"/>
              <a:gd name="connsiteY1" fmla="*/ 0 h 16844"/>
              <a:gd name="connsiteX2" fmla="*/ 10000 w 10000"/>
              <a:gd name="connsiteY2" fmla="*/ 16844 h 16844"/>
              <a:gd name="connsiteX3" fmla="*/ 0 w 10000"/>
              <a:gd name="connsiteY3" fmla="*/ 16844 h 16844"/>
              <a:gd name="connsiteX0" fmla="*/ 283 w 9785"/>
              <a:gd name="connsiteY0" fmla="*/ 16844 h 16844"/>
              <a:gd name="connsiteX1" fmla="*/ 9 w 9785"/>
              <a:gd name="connsiteY1" fmla="*/ 0 h 16844"/>
              <a:gd name="connsiteX2" fmla="*/ 9785 w 9785"/>
              <a:gd name="connsiteY2" fmla="*/ 16844 h 16844"/>
              <a:gd name="connsiteX3" fmla="*/ 283 w 9785"/>
              <a:gd name="connsiteY3" fmla="*/ 16844 h 16844"/>
              <a:gd name="connsiteX0" fmla="*/ 17 w 10013"/>
              <a:gd name="connsiteY0" fmla="*/ 9962 h 10000"/>
              <a:gd name="connsiteX1" fmla="*/ 22 w 10013"/>
              <a:gd name="connsiteY1" fmla="*/ 0 h 10000"/>
              <a:gd name="connsiteX2" fmla="*/ 10013 w 10013"/>
              <a:gd name="connsiteY2" fmla="*/ 10000 h 10000"/>
              <a:gd name="connsiteX3" fmla="*/ 17 w 10013"/>
              <a:gd name="connsiteY3" fmla="*/ 9962 h 10000"/>
              <a:gd name="connsiteX0" fmla="*/ 35 w 10031"/>
              <a:gd name="connsiteY0" fmla="*/ 10112 h 10150"/>
              <a:gd name="connsiteX1" fmla="*/ 20 w 10031"/>
              <a:gd name="connsiteY1" fmla="*/ 0 h 10150"/>
              <a:gd name="connsiteX2" fmla="*/ 10031 w 10031"/>
              <a:gd name="connsiteY2" fmla="*/ 10150 h 10150"/>
              <a:gd name="connsiteX3" fmla="*/ 35 w 10031"/>
              <a:gd name="connsiteY3" fmla="*/ 10112 h 10150"/>
            </a:gdLst>
            <a:ahLst/>
            <a:cxnLst>
              <a:cxn ang="0">
                <a:pos x="connsiteX0" y="connsiteY0"/>
              </a:cxn>
              <a:cxn ang="0">
                <a:pos x="connsiteX1" y="connsiteY1"/>
              </a:cxn>
              <a:cxn ang="0">
                <a:pos x="connsiteX2" y="connsiteY2"/>
              </a:cxn>
              <a:cxn ang="0">
                <a:pos x="connsiteX3" y="connsiteY3"/>
              </a:cxn>
            </a:cxnLst>
            <a:rect l="l" t="t" r="r" b="b"/>
            <a:pathLst>
              <a:path w="10031" h="10150">
                <a:moveTo>
                  <a:pt x="35" y="10112"/>
                </a:moveTo>
                <a:cubicBezTo>
                  <a:pt x="112" y="6778"/>
                  <a:pt x="-56" y="3334"/>
                  <a:pt x="20" y="0"/>
                </a:cubicBezTo>
                <a:lnTo>
                  <a:pt x="10031" y="10150"/>
                </a:lnTo>
                <a:lnTo>
                  <a:pt x="35" y="10112"/>
                </a:lnTo>
                <a:close/>
              </a:path>
            </a:pathLst>
          </a:custGeom>
          <a:solidFill>
            <a:srgbClr val="476E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Text Placeholder 27">
            <a:extLst>
              <a:ext uri="{FF2B5EF4-FFF2-40B4-BE49-F238E27FC236}">
                <a16:creationId xmlns:a16="http://schemas.microsoft.com/office/drawing/2014/main" id="{55096AE0-9692-497C-29F1-10A97624F9AD}"/>
              </a:ext>
            </a:extLst>
          </p:cNvPr>
          <p:cNvSpPr txBox="1">
            <a:spLocks/>
          </p:cNvSpPr>
          <p:nvPr/>
        </p:nvSpPr>
        <p:spPr>
          <a:xfrm rot="5400000" flipH="1">
            <a:off x="5865620" y="-5874799"/>
            <a:ext cx="460762" cy="12191999"/>
          </a:xfrm>
          <a:prstGeom prst="rect">
            <a:avLst/>
          </a:prstGeom>
          <a:solidFill>
            <a:srgbClr val="476E7F"/>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476E7F"/>
              </a:solidFill>
              <a:latin typeface="Arial" panose="020B0604020202020204" pitchFamily="34" charset="0"/>
            </a:endParaRPr>
          </a:p>
        </p:txBody>
      </p:sp>
      <p:sp>
        <p:nvSpPr>
          <p:cNvPr id="43" name="Delay 42">
            <a:extLst>
              <a:ext uri="{FF2B5EF4-FFF2-40B4-BE49-F238E27FC236}">
                <a16:creationId xmlns:a16="http://schemas.microsoft.com/office/drawing/2014/main" id="{1997A145-2A6C-2492-7E63-08BF25E2C0DA}"/>
              </a:ext>
            </a:extLst>
          </p:cNvPr>
          <p:cNvSpPr/>
          <p:nvPr/>
        </p:nvSpPr>
        <p:spPr>
          <a:xfrm rot="5400000">
            <a:off x="10198195" y="-13063"/>
            <a:ext cx="1524450" cy="1524450"/>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Google Shape;479;p64">
            <a:extLst>
              <a:ext uri="{FF2B5EF4-FFF2-40B4-BE49-F238E27FC236}">
                <a16:creationId xmlns:a16="http://schemas.microsoft.com/office/drawing/2014/main" id="{28EE7283-4749-6D95-862E-7075A9AB9B2D}"/>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a:buNone/>
              <a:tabLst>
                <a:tab pos="1022350" algn="l"/>
              </a:tabLst>
            </a:pPr>
            <a:r>
              <a:rPr lang="en-ZA" sz="1100" b="1">
                <a:solidFill>
                  <a:schemeClr val="bg1"/>
                </a:solidFill>
              </a:rPr>
              <a:t>BUILD TRUST</a:t>
            </a:r>
          </a:p>
        </p:txBody>
      </p:sp>
      <p:sp>
        <p:nvSpPr>
          <p:cNvPr id="40" name="Text Placeholder 27">
            <a:extLst>
              <a:ext uri="{FF2B5EF4-FFF2-40B4-BE49-F238E27FC236}">
                <a16:creationId xmlns:a16="http://schemas.microsoft.com/office/drawing/2014/main" id="{28A233BC-5173-BD08-0C5C-F73084D6A2A4}"/>
              </a:ext>
            </a:extLst>
          </p:cNvPr>
          <p:cNvSpPr txBox="1">
            <a:spLocks/>
          </p:cNvSpPr>
          <p:nvPr/>
        </p:nvSpPr>
        <p:spPr>
          <a:xfrm rot="5400000" flipH="1">
            <a:off x="6484830" y="580361"/>
            <a:ext cx="3999244" cy="6596606"/>
          </a:xfrm>
          <a:prstGeom prst="rect">
            <a:avLst/>
          </a:prstGeom>
          <a:solidFill>
            <a:schemeClr val="bg1"/>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3"/>
              </a:solidFill>
              <a:latin typeface="Arial" panose="020B0604020202020204" pitchFamily="34" charset="0"/>
            </a:endParaRPr>
          </a:p>
        </p:txBody>
      </p:sp>
      <p:sp>
        <p:nvSpPr>
          <p:cNvPr id="10" name="Google Shape;315;p48">
            <a:extLst>
              <a:ext uri="{FF2B5EF4-FFF2-40B4-BE49-F238E27FC236}">
                <a16:creationId xmlns:a16="http://schemas.microsoft.com/office/drawing/2014/main" id="{C26F5A43-1202-5C0F-0D84-A44576F8F8DF}"/>
              </a:ext>
            </a:extLst>
          </p:cNvPr>
          <p:cNvSpPr txBox="1"/>
          <p:nvPr/>
        </p:nvSpPr>
        <p:spPr>
          <a:xfrm>
            <a:off x="469353" y="1511250"/>
            <a:ext cx="4220983" cy="1238894"/>
          </a:xfrm>
          <a:prstGeom prst="rect">
            <a:avLst/>
          </a:prstGeom>
          <a:noFill/>
          <a:ln>
            <a:noFill/>
          </a:ln>
        </p:spPr>
        <p:txBody>
          <a:bodyPr spcFirstLastPara="1" wrap="square" lIns="0" tIns="121900" rIns="121900" bIns="121900" anchor="t" anchorCtr="0">
            <a:noAutofit/>
          </a:bodyPr>
          <a:lstStyle/>
          <a:p>
            <a:pPr>
              <a:spcBef>
                <a:spcPts val="1600"/>
              </a:spcBef>
            </a:pPr>
            <a:r>
              <a:rPr lang="en-US" sz="1600" dirty="0">
                <a:solidFill>
                  <a:schemeClr val="bg1"/>
                </a:solidFill>
                <a:latin typeface="Georgia"/>
                <a:ea typeface="Calibri"/>
                <a:cs typeface="Arial"/>
                <a:sym typeface="Helvetica Neue"/>
              </a:rPr>
              <a:t>Messages</a:t>
            </a:r>
            <a:r>
              <a:rPr lang="en-US" sz="1600" dirty="0">
                <a:solidFill>
                  <a:schemeClr val="bg1"/>
                </a:solidFill>
                <a:latin typeface="Georgia"/>
                <a:ea typeface="Calibri"/>
                <a:cs typeface="Arial"/>
                <a:sym typeface="Calibri"/>
              </a:rPr>
              <a:t> from parents help build support for college affordability solutions among engaged Californians.</a:t>
            </a:r>
          </a:p>
        </p:txBody>
      </p:sp>
      <p:pic>
        <p:nvPicPr>
          <p:cNvPr id="2" name="Google Shape;438;p62">
            <a:extLst>
              <a:ext uri="{FF2B5EF4-FFF2-40B4-BE49-F238E27FC236}">
                <a16:creationId xmlns:a16="http://schemas.microsoft.com/office/drawing/2014/main" id="{E5EE21B8-5EC1-8E39-5D27-8E0A59C9F4D2}"/>
              </a:ext>
            </a:extLst>
          </p:cNvPr>
          <p:cNvPicPr preferRelativeResize="0"/>
          <p:nvPr/>
        </p:nvPicPr>
        <p:blipFill rotWithShape="1">
          <a:blip r:embed="rId3">
            <a:alphaModFix/>
          </a:blip>
          <a:srcRect l="4669" t="1907" r="4580" b="3226"/>
          <a:stretch/>
        </p:blipFill>
        <p:spPr>
          <a:xfrm>
            <a:off x="5529414" y="2202366"/>
            <a:ext cx="4850778" cy="2709245"/>
          </a:xfrm>
          <a:prstGeom prst="rect">
            <a:avLst/>
          </a:prstGeom>
          <a:noFill/>
          <a:ln>
            <a:noFill/>
          </a:ln>
        </p:spPr>
      </p:pic>
      <p:sp>
        <p:nvSpPr>
          <p:cNvPr id="23" name="TextBox 22">
            <a:extLst>
              <a:ext uri="{FF2B5EF4-FFF2-40B4-BE49-F238E27FC236}">
                <a16:creationId xmlns:a16="http://schemas.microsoft.com/office/drawing/2014/main" id="{06A17D44-144E-696D-8BFE-C6F875D3B5B4}"/>
              </a:ext>
            </a:extLst>
          </p:cNvPr>
          <p:cNvSpPr txBox="1"/>
          <p:nvPr/>
        </p:nvSpPr>
        <p:spPr>
          <a:xfrm>
            <a:off x="5807495" y="5136878"/>
            <a:ext cx="3942586" cy="523220"/>
          </a:xfrm>
          <a:prstGeom prst="rect">
            <a:avLst/>
          </a:prstGeom>
          <a:noFill/>
        </p:spPr>
        <p:txBody>
          <a:bodyPr wrap="square">
            <a:spAutoFit/>
          </a:bodyPr>
          <a:lstStyle/>
          <a:p>
            <a:pPr algn="ctr"/>
            <a:r>
              <a:rPr kumimoji="0" lang="en-US" sz="1400" b="1" u="none" strike="noStrike" kern="0" cap="none" spc="0" normalizeH="0" baseline="0" noProof="0" dirty="0">
                <a:ln>
                  <a:noFill/>
                </a:ln>
                <a:solidFill>
                  <a:schemeClr val="accent1"/>
                </a:solidFill>
                <a:effectLst/>
                <a:uLnTx/>
                <a:uFillTx/>
                <a:latin typeface="Arial" panose="020B0604020202020204" pitchFamily="34" charset="0"/>
                <a:ea typeface="Roboto Slab Light"/>
                <a:cs typeface="Arial" panose="020B0604020202020204" pitchFamily="34" charset="0"/>
                <a:sym typeface="Roboto Slab Light"/>
              </a:rPr>
              <a:t>This graphic shows how </a:t>
            </a:r>
            <a:r>
              <a:rPr kumimoji="0" lang="en-US" sz="1400" b="1" u="none" strike="noStrike" kern="0" cap="none" spc="0" normalizeH="0" baseline="0" noProof="0" dirty="0">
                <a:ln>
                  <a:noFill/>
                </a:ln>
                <a:solidFill>
                  <a:schemeClr val="accent2"/>
                </a:solidFill>
                <a:effectLst/>
                <a:uLnTx/>
                <a:uFillTx/>
                <a:latin typeface="Arial" panose="020B0604020202020204" pitchFamily="34" charset="0"/>
                <a:ea typeface="Roboto Slab Light"/>
                <a:cs typeface="Arial" panose="020B0604020202020204" pitchFamily="34" charset="0"/>
                <a:sym typeface="Roboto Slab Light"/>
              </a:rPr>
              <a:t>support</a:t>
            </a:r>
            <a:r>
              <a:rPr kumimoji="0" lang="en-US" sz="1400" b="1" u="none" strike="noStrike" kern="0" cap="none" spc="0" normalizeH="0" baseline="0" noProof="0" dirty="0">
                <a:ln>
                  <a:noFill/>
                </a:ln>
                <a:solidFill>
                  <a:schemeClr val="accent1"/>
                </a:solidFill>
                <a:effectLst/>
                <a:uLnTx/>
                <a:uFillTx/>
                <a:latin typeface="Arial" panose="020B0604020202020204" pitchFamily="34" charset="0"/>
                <a:ea typeface="Roboto Slab Light"/>
                <a:cs typeface="Arial" panose="020B0604020202020204" pitchFamily="34" charset="0"/>
                <a:sym typeface="Roboto Slab Light"/>
              </a:rPr>
              <a:t> increased as audiences watched the video. </a:t>
            </a:r>
            <a:endParaRPr lang="en-US" sz="1400" b="1" dirty="0">
              <a:solidFill>
                <a:schemeClr val="accent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C55D258-627D-E133-EB7B-C97980F5AD66}"/>
              </a:ext>
            </a:extLst>
          </p:cNvPr>
          <p:cNvSpPr txBox="1"/>
          <p:nvPr/>
        </p:nvSpPr>
        <p:spPr>
          <a:xfrm>
            <a:off x="10509431" y="5136878"/>
            <a:ext cx="1084229" cy="327782"/>
          </a:xfrm>
          <a:prstGeom prst="rect">
            <a:avLst/>
          </a:prstGeom>
          <a:noFill/>
        </p:spPr>
        <p:txBody>
          <a:bodyPr wrap="square" rtlCol="0">
            <a:spAutoFit/>
          </a:bodyPr>
          <a:lstStyle/>
          <a:p>
            <a:pPr algn="ctr">
              <a:lnSpc>
                <a:spcPct val="85000"/>
              </a:lnSpc>
            </a:pPr>
            <a:r>
              <a:rPr lang="en-US" sz="900" b="1">
                <a:solidFill>
                  <a:schemeClr val="accent4"/>
                </a:solidFill>
                <a:latin typeface="Arial" panose="020B0604020202020204" pitchFamily="34" charset="0"/>
                <a:cs typeface="Arial" panose="020B0604020202020204" pitchFamily="34" charset="0"/>
              </a:rPr>
              <a:t>LESS COMPELLING</a:t>
            </a:r>
          </a:p>
        </p:txBody>
      </p:sp>
      <p:sp>
        <p:nvSpPr>
          <p:cNvPr id="25" name="TextBox 24">
            <a:extLst>
              <a:ext uri="{FF2B5EF4-FFF2-40B4-BE49-F238E27FC236}">
                <a16:creationId xmlns:a16="http://schemas.microsoft.com/office/drawing/2014/main" id="{9A143620-027F-6BC5-6B61-C96860E575E9}"/>
              </a:ext>
            </a:extLst>
          </p:cNvPr>
          <p:cNvSpPr txBox="1"/>
          <p:nvPr/>
        </p:nvSpPr>
        <p:spPr>
          <a:xfrm>
            <a:off x="10509431" y="2202366"/>
            <a:ext cx="1084229" cy="327782"/>
          </a:xfrm>
          <a:prstGeom prst="rect">
            <a:avLst/>
          </a:prstGeom>
          <a:noFill/>
        </p:spPr>
        <p:txBody>
          <a:bodyPr wrap="square" rtlCol="0">
            <a:spAutoFit/>
          </a:bodyPr>
          <a:lstStyle/>
          <a:p>
            <a:pPr algn="ctr">
              <a:lnSpc>
                <a:spcPct val="85000"/>
              </a:lnSpc>
            </a:pPr>
            <a:r>
              <a:rPr lang="en-US" sz="900" b="1" dirty="0">
                <a:solidFill>
                  <a:schemeClr val="accent2"/>
                </a:solidFill>
                <a:latin typeface="Arial" panose="020B0604020202020204" pitchFamily="34" charset="0"/>
                <a:cs typeface="Arial" panose="020B0604020202020204" pitchFamily="34" charset="0"/>
              </a:rPr>
              <a:t>MORE COMPELLING</a:t>
            </a:r>
          </a:p>
        </p:txBody>
      </p:sp>
      <p:cxnSp>
        <p:nvCxnSpPr>
          <p:cNvPr id="26" name="Straight Arrow Connector 25">
            <a:extLst>
              <a:ext uri="{FF2B5EF4-FFF2-40B4-BE49-F238E27FC236}">
                <a16:creationId xmlns:a16="http://schemas.microsoft.com/office/drawing/2014/main" id="{C64D3ED0-79FD-F186-A20B-388765409425}"/>
              </a:ext>
            </a:extLst>
          </p:cNvPr>
          <p:cNvCxnSpPr>
            <a:cxnSpLocks/>
          </p:cNvCxnSpPr>
          <p:nvPr/>
        </p:nvCxnSpPr>
        <p:spPr>
          <a:xfrm flipV="1">
            <a:off x="11051545" y="2630215"/>
            <a:ext cx="0" cy="2320119"/>
          </a:xfrm>
          <a:prstGeom prst="straightConnector1">
            <a:avLst/>
          </a:prstGeom>
          <a:ln w="171450" cap="sq">
            <a:gradFill>
              <a:gsLst>
                <a:gs pos="50000">
                  <a:schemeClr val="bg1"/>
                </a:gs>
                <a:gs pos="0">
                  <a:schemeClr val="accent4"/>
                </a:gs>
                <a:gs pos="100000">
                  <a:srgbClr val="A0CACA"/>
                </a:gs>
              </a:gsLst>
              <a:lin ang="5400000" scaled="1"/>
            </a:gradFill>
            <a:miter lim="800000"/>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B596C23-C7A5-FB59-D131-7BC7180AC8C4}"/>
              </a:ext>
            </a:extLst>
          </p:cNvPr>
          <p:cNvSpPr txBox="1"/>
          <p:nvPr/>
        </p:nvSpPr>
        <p:spPr>
          <a:xfrm>
            <a:off x="409245" y="2801764"/>
            <a:ext cx="4220987" cy="3262432"/>
          </a:xfrm>
          <a:prstGeom prst="rect">
            <a:avLst/>
          </a:prstGeom>
          <a:noFill/>
        </p:spPr>
        <p:txBody>
          <a:bodyPr wrap="square">
            <a:spAutoFit/>
          </a:bodyPr>
          <a:lstStyle/>
          <a:p>
            <a:r>
              <a:rPr lang="en-US" sz="1400" dirty="0">
                <a:solidFill>
                  <a:schemeClr val="bg1"/>
                </a:solidFill>
                <a:latin typeface="Arial" panose="020B0604020202020204" pitchFamily="34" charset="0"/>
                <a:ea typeface="Calibri"/>
                <a:cs typeface="Arial" panose="020B0604020202020204" pitchFamily="34" charset="0"/>
                <a:sym typeface="Calibri"/>
              </a:rPr>
              <a:t>In an online survey, </a:t>
            </a:r>
          </a:p>
          <a:p>
            <a:r>
              <a:rPr lang="en-US" sz="1600" b="1" dirty="0">
                <a:solidFill>
                  <a:schemeClr val="accent2"/>
                </a:solidFill>
                <a:latin typeface="Arial" panose="020B0604020202020204" pitchFamily="34" charset="0"/>
                <a:ea typeface="Calibri"/>
                <a:cs typeface="Arial" panose="020B0604020202020204" pitchFamily="34" charset="0"/>
                <a:sym typeface="Calibri"/>
              </a:rPr>
              <a:t>79% of respondents agreed that hearing from Carmen, a parent whose video message we tested, helped them consider their own feelings and thoughts about college affordability. </a:t>
            </a:r>
          </a:p>
          <a:p>
            <a:endParaRPr lang="en-US" sz="1400" dirty="0">
              <a:solidFill>
                <a:schemeClr val="accent2"/>
              </a:solidFill>
              <a:latin typeface="Arial" panose="020B0604020202020204" pitchFamily="34" charset="0"/>
              <a:ea typeface="Calibri"/>
              <a:cs typeface="Arial" panose="020B0604020202020204" pitchFamily="34" charset="0"/>
              <a:sym typeface="Calibri"/>
            </a:endParaRPr>
          </a:p>
          <a:p>
            <a:r>
              <a:rPr lang="en-US" sz="1400" dirty="0">
                <a:solidFill>
                  <a:schemeClr val="bg1"/>
                </a:solidFill>
                <a:latin typeface="Arial" panose="020B0604020202020204" pitchFamily="34" charset="0"/>
                <a:ea typeface="Calibri"/>
                <a:cs typeface="Arial" panose="020B0604020202020204" pitchFamily="34" charset="0"/>
                <a:sym typeface="Calibri"/>
              </a:rPr>
              <a:t>Hearing Carmen’s story increased support among many participants because her experience made her relatable and therefore a trusted messenger. This graphic shows how support increased as audiences watched the video. Support increased at key moments when she made herself relatable to other Californians. </a:t>
            </a:r>
          </a:p>
        </p:txBody>
      </p:sp>
      <p:sp>
        <p:nvSpPr>
          <p:cNvPr id="34" name="Title 1">
            <a:extLst>
              <a:ext uri="{FF2B5EF4-FFF2-40B4-BE49-F238E27FC236}">
                <a16:creationId xmlns:a16="http://schemas.microsoft.com/office/drawing/2014/main" id="{F3A661CC-46AD-2D81-3588-CD6F818AE882}"/>
              </a:ext>
            </a:extLst>
          </p:cNvPr>
          <p:cNvSpPr txBox="1">
            <a:spLocks/>
          </p:cNvSpPr>
          <p:nvPr/>
        </p:nvSpPr>
        <p:spPr>
          <a:xfrm>
            <a:off x="409245" y="866817"/>
            <a:ext cx="6602275" cy="677094"/>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b="0" i="0" kern="1200" baseline="0">
                <a:solidFill>
                  <a:srgbClr val="004258"/>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dirty="0">
                <a:solidFill>
                  <a:schemeClr val="accent2"/>
                </a:solidFill>
                <a:latin typeface="Georgia" panose="02040502050405020303" pitchFamily="18" charset="0"/>
              </a:rPr>
              <a:t>Research Insight</a:t>
            </a:r>
          </a:p>
        </p:txBody>
      </p:sp>
      <p:pic>
        <p:nvPicPr>
          <p:cNvPr id="46" name="Picture 45">
            <a:extLst>
              <a:ext uri="{FF2B5EF4-FFF2-40B4-BE49-F238E27FC236}">
                <a16:creationId xmlns:a16="http://schemas.microsoft.com/office/drawing/2014/main" id="{CE3CEF26-F235-7ABC-593C-0C9F5031FE75}"/>
              </a:ext>
            </a:extLst>
          </p:cNvPr>
          <p:cNvPicPr>
            <a:picLocks noChangeAspect="1"/>
          </p:cNvPicPr>
          <p:nvPr/>
        </p:nvPicPr>
        <p:blipFill>
          <a:blip r:embed="rId4"/>
          <a:srcRect/>
          <a:stretch/>
        </p:blipFill>
        <p:spPr>
          <a:xfrm>
            <a:off x="10527600" y="433997"/>
            <a:ext cx="865639" cy="865639"/>
          </a:xfrm>
          <a:prstGeom prst="rect">
            <a:avLst/>
          </a:prstGeom>
        </p:spPr>
      </p:pic>
      <p:sp>
        <p:nvSpPr>
          <p:cNvPr id="47" name="Google Shape;410;p60">
            <a:extLst>
              <a:ext uri="{FF2B5EF4-FFF2-40B4-BE49-F238E27FC236}">
                <a16:creationId xmlns:a16="http://schemas.microsoft.com/office/drawing/2014/main" id="{F16FCA0A-D645-B0FD-A997-D0591971C444}"/>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14</a:t>
            </a:fld>
            <a:endParaRPr sz="105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799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33" name="Text Placeholder 27">
            <a:extLst>
              <a:ext uri="{FF2B5EF4-FFF2-40B4-BE49-F238E27FC236}">
                <a16:creationId xmlns:a16="http://schemas.microsoft.com/office/drawing/2014/main" id="{6B72347B-FC77-0F39-72BC-D774B20D8809}"/>
              </a:ext>
            </a:extLst>
          </p:cNvPr>
          <p:cNvSpPr txBox="1">
            <a:spLocks/>
          </p:cNvSpPr>
          <p:nvPr/>
        </p:nvSpPr>
        <p:spPr>
          <a:xfrm rot="5400000" flipH="1">
            <a:off x="5896100" y="-5905279"/>
            <a:ext cx="460762" cy="12252960"/>
          </a:xfrm>
          <a:prstGeom prst="rect">
            <a:avLst/>
          </a:prstGeom>
          <a:solidFill>
            <a:srgbClr val="476E7F"/>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476E7F"/>
              </a:solidFill>
              <a:latin typeface="Arial" panose="020B0604020202020204" pitchFamily="34" charset="0"/>
            </a:endParaRPr>
          </a:p>
        </p:txBody>
      </p:sp>
      <p:graphicFrame>
        <p:nvGraphicFramePr>
          <p:cNvPr id="4" name="Google Shape;543;p71">
            <a:extLst>
              <a:ext uri="{FF2B5EF4-FFF2-40B4-BE49-F238E27FC236}">
                <a16:creationId xmlns:a16="http://schemas.microsoft.com/office/drawing/2014/main" id="{F0A93165-5FEA-504B-4ED5-FE1C75987B43}"/>
              </a:ext>
            </a:extLst>
          </p:cNvPr>
          <p:cNvGraphicFramePr/>
          <p:nvPr>
            <p:extLst>
              <p:ext uri="{D42A27DB-BD31-4B8C-83A1-F6EECF244321}">
                <p14:modId xmlns:p14="http://schemas.microsoft.com/office/powerpoint/2010/main" val="3557510330"/>
              </p:ext>
            </p:extLst>
          </p:nvPr>
        </p:nvGraphicFramePr>
        <p:xfrm>
          <a:off x="556466" y="2497688"/>
          <a:ext cx="10928281" cy="3989323"/>
        </p:xfrm>
        <a:graphic>
          <a:graphicData uri="http://schemas.openxmlformats.org/drawingml/2006/table">
            <a:tbl>
              <a:tblPr>
                <a:noFill/>
              </a:tblPr>
              <a:tblGrid>
                <a:gridCol w="4839499">
                  <a:extLst>
                    <a:ext uri="{9D8B030D-6E8A-4147-A177-3AD203B41FA5}">
                      <a16:colId xmlns:a16="http://schemas.microsoft.com/office/drawing/2014/main" val="20000"/>
                    </a:ext>
                  </a:extLst>
                </a:gridCol>
                <a:gridCol w="6088782">
                  <a:extLst>
                    <a:ext uri="{9D8B030D-6E8A-4147-A177-3AD203B41FA5}">
                      <a16:colId xmlns:a16="http://schemas.microsoft.com/office/drawing/2014/main" val="20001"/>
                    </a:ext>
                  </a:extLst>
                </a:gridCol>
              </a:tblGrid>
              <a:tr h="341518">
                <a:tc>
                  <a:txBody>
                    <a:bodyPr/>
                    <a:lstStyle/>
                    <a:p>
                      <a:pPr marL="0" lvl="0" indent="0" algn="l" rtl="0">
                        <a:lnSpc>
                          <a:spcPct val="100000"/>
                        </a:lnSpc>
                        <a:spcBef>
                          <a:spcPts val="0"/>
                        </a:spcBef>
                        <a:spcAft>
                          <a:spcPts val="0"/>
                        </a:spcAft>
                        <a:buNone/>
                      </a:pPr>
                      <a:r>
                        <a:rPr lang="en-US" sz="1200" b="1" i="0">
                          <a:solidFill>
                            <a:schemeClr val="accent1"/>
                          </a:solidFill>
                          <a:latin typeface="Arial"/>
                          <a:ea typeface="Roboto Slab"/>
                          <a:cs typeface="Arial"/>
                          <a:sym typeface="Roboto Slab"/>
                        </a:rPr>
                        <a:t>Messenger Moments </a:t>
                      </a:r>
                      <a:r>
                        <a:rPr lang="en-US" sz="1200" b="1" i="0">
                          <a:solidFill>
                            <a:schemeClr val="accent1"/>
                          </a:solidFill>
                          <a:latin typeface="Arial"/>
                          <a:ea typeface="Roboto Slab"/>
                          <a:cs typeface="Arial"/>
                        </a:rPr>
                        <a:t>That</a:t>
                      </a:r>
                      <a:r>
                        <a:rPr lang="en-US" sz="1200" b="1" i="0">
                          <a:solidFill>
                            <a:schemeClr val="accent1"/>
                          </a:solidFill>
                          <a:latin typeface="Arial"/>
                          <a:ea typeface="Roboto Slab"/>
                          <a:cs typeface="Arial"/>
                          <a:sym typeface="Roboto Slab"/>
                        </a:rPr>
                        <a:t> Build Trust</a:t>
                      </a:r>
                    </a:p>
                  </a:txBody>
                  <a:tcPr marR="822960" anchor="ct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 sz="1200" b="1" i="0">
                          <a:solidFill>
                            <a:schemeClr val="accent1"/>
                          </a:solidFill>
                          <a:latin typeface="Arial"/>
                          <a:ea typeface="Roboto Slab"/>
                          <a:cs typeface="Arial"/>
                          <a:sym typeface="Roboto Slab"/>
                        </a:rPr>
                        <a:t>Why the Message is Effective</a:t>
                      </a:r>
                      <a:endParaRPr sz="1200" b="1" i="0">
                        <a:solidFill>
                          <a:schemeClr val="accent1"/>
                        </a:solidFill>
                        <a:latin typeface="Arial"/>
                        <a:ea typeface="Roboto Slab"/>
                        <a:cs typeface="Arial"/>
                        <a:sym typeface="Roboto Slab"/>
                      </a:endParaRPr>
                    </a:p>
                  </a:txBody>
                  <a:tcPr anchor="ct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15872">
                <a:tc>
                  <a:txBody>
                    <a:bodyPr/>
                    <a:lstStyle/>
                    <a:p>
                      <a:pPr marL="0" lvl="0" indent="0" algn="l" rtl="0">
                        <a:lnSpc>
                          <a:spcPct val="100000"/>
                        </a:lnSpc>
                        <a:spcBef>
                          <a:spcPts val="0"/>
                        </a:spcBef>
                        <a:spcAft>
                          <a:spcPts val="0"/>
                        </a:spcAft>
                        <a:buNone/>
                      </a:pPr>
                      <a:r>
                        <a:rPr lang="en" sz="1200" b="0" i="0" dirty="0">
                          <a:solidFill>
                            <a:schemeClr val="accent1"/>
                          </a:solidFill>
                          <a:latin typeface="Arial"/>
                          <a:ea typeface="Calibri"/>
                          <a:cs typeface="Arial"/>
                          <a:sym typeface="Calibri"/>
                        </a:rPr>
                        <a:t>Her three children attended schools in their local community of Fresno and her older children are attending college in Fresno as well</a:t>
                      </a:r>
                      <a:r>
                        <a:rPr lang="en" sz="1200" b="0" i="0" dirty="0">
                          <a:solidFill>
                            <a:schemeClr val="accent1"/>
                          </a:solidFill>
                          <a:latin typeface="Arial"/>
                          <a:ea typeface="Calibri"/>
                          <a:cs typeface="Arial"/>
                        </a:rPr>
                        <a:t>.</a:t>
                      </a:r>
                      <a:endParaRPr sz="1200" b="0" i="0" dirty="0">
                        <a:solidFill>
                          <a:schemeClr val="accent1"/>
                        </a:solidFill>
                        <a:latin typeface="Arial"/>
                        <a:ea typeface="Calibri"/>
                        <a:cs typeface="Arial"/>
                        <a:sym typeface="Calibri"/>
                      </a:endParaRPr>
                    </a:p>
                  </a:txBody>
                  <a:tcPr marL="121900" marR="670540" marT="121900" marB="121900"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200" b="0" i="0">
                          <a:solidFill>
                            <a:schemeClr val="accent1"/>
                          </a:solidFill>
                          <a:latin typeface="Arial"/>
                          <a:ea typeface="Calibri"/>
                          <a:cs typeface="Arial"/>
                          <a:sym typeface="Calibri"/>
                        </a:rPr>
                        <a:t>By sharing details about who she is, where she lives, and where her kids are going to school, Carmen comes across as a real person — not an actor. Hearing that Carmen’s children are attending school locally may also have helped the audience understand that they were making “responsible” decisions about what they could afford.</a:t>
                      </a:r>
                      <a:r>
                        <a:rPr lang="en" sz="1200" b="0" i="0">
                          <a:solidFill>
                            <a:schemeClr val="accent1"/>
                          </a:solidFill>
                          <a:latin typeface="Arial"/>
                          <a:ea typeface="Calibri"/>
                          <a:cs typeface="Arial"/>
                        </a:rPr>
                        <a:t> </a:t>
                      </a:r>
                      <a:endParaRPr sz="1200" b="0" i="0">
                        <a:solidFill>
                          <a:schemeClr val="accent1"/>
                        </a:solidFill>
                        <a:latin typeface="Arial" panose="020B0604020202020204" pitchFamily="34" charset="0"/>
                        <a:ea typeface="Calibri"/>
                        <a:cs typeface="Arial" panose="020B0604020202020204" pitchFamily="34" charset="0"/>
                        <a:sym typeface="Calibri"/>
                      </a:endParaRPr>
                    </a:p>
                  </a:txBody>
                  <a:tcPr marL="121900" marR="121900" marT="121900" marB="121900"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87605">
                <a:tc>
                  <a:txBody>
                    <a:bodyPr/>
                    <a:lstStyle/>
                    <a:p>
                      <a:pPr marL="0" lvl="0" indent="0" algn="l" rtl="0">
                        <a:lnSpc>
                          <a:spcPct val="100000"/>
                        </a:lnSpc>
                        <a:spcBef>
                          <a:spcPts val="0"/>
                        </a:spcBef>
                        <a:spcAft>
                          <a:spcPts val="0"/>
                        </a:spcAft>
                        <a:buNone/>
                      </a:pPr>
                      <a:r>
                        <a:rPr lang="en" sz="1200" b="0" i="0" dirty="0">
                          <a:solidFill>
                            <a:schemeClr val="accent1"/>
                          </a:solidFill>
                          <a:latin typeface="Arial"/>
                          <a:ea typeface="Calibri"/>
                          <a:cs typeface="Arial"/>
                          <a:sym typeface="Calibri"/>
                        </a:rPr>
                        <a:t>She worries that government financial aid systems penalize working- and middle-class families like her own</a:t>
                      </a:r>
                      <a:r>
                        <a:rPr lang="en" sz="1200" b="0" i="0" dirty="0">
                          <a:solidFill>
                            <a:schemeClr val="accent1"/>
                          </a:solidFill>
                          <a:latin typeface="Arial"/>
                          <a:ea typeface="Calibri"/>
                          <a:cs typeface="Arial"/>
                        </a:rPr>
                        <a:t> </a:t>
                      </a:r>
                      <a:r>
                        <a:rPr lang="en" sz="1200" b="0" i="0" dirty="0">
                          <a:solidFill>
                            <a:schemeClr val="accent1"/>
                          </a:solidFill>
                          <a:latin typeface="Arial"/>
                          <a:ea typeface="Calibri"/>
                          <a:cs typeface="Arial"/>
                          <a:sym typeface="Calibri"/>
                        </a:rPr>
                        <a:t>—she makes too much money to be eligible for government financial aid but not enough to help her kids pay for college</a:t>
                      </a:r>
                      <a:r>
                        <a:rPr lang="en" sz="1200" b="0" i="0" dirty="0">
                          <a:solidFill>
                            <a:schemeClr val="accent1"/>
                          </a:solidFill>
                          <a:latin typeface="Arial"/>
                          <a:ea typeface="Calibri"/>
                          <a:cs typeface="Arial"/>
                        </a:rPr>
                        <a:t>.</a:t>
                      </a:r>
                      <a:endParaRPr sz="1200" b="0" i="0" dirty="0">
                        <a:solidFill>
                          <a:schemeClr val="accent1"/>
                        </a:solidFill>
                        <a:latin typeface="Arial"/>
                        <a:ea typeface="Calibri"/>
                        <a:cs typeface="Arial"/>
                        <a:sym typeface="Calibri"/>
                      </a:endParaRPr>
                    </a:p>
                  </a:txBody>
                  <a:tcPr marL="121900" marR="670540" marT="121900" marB="121900"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a:spcBef>
                          <a:spcPts val="0"/>
                        </a:spcBef>
                        <a:spcAft>
                          <a:spcPts val="0"/>
                        </a:spcAft>
                        <a:buNone/>
                      </a:pPr>
                      <a:r>
                        <a:rPr lang="en" sz="1200" b="0" i="0" u="none" strike="noStrike" baseline="0" noProof="0">
                          <a:solidFill>
                            <a:srgbClr val="004258"/>
                          </a:solidFill>
                          <a:latin typeface="Arial"/>
                          <a:sym typeface="Calibri"/>
                        </a:rPr>
                        <a:t>Carmen facilitates </a:t>
                      </a:r>
                      <a:r>
                        <a:rPr lang="en" sz="1200" b="0" i="0" u="none" strike="noStrike" baseline="0" noProof="0">
                          <a:solidFill>
                            <a:srgbClr val="004258"/>
                          </a:solidFill>
                          <a:latin typeface="Arial"/>
                        </a:rPr>
                        <a:t>identification </a:t>
                      </a:r>
                      <a:r>
                        <a:rPr lang="en" sz="1200" b="0" i="0" u="none" strike="noStrike" baseline="0" noProof="0">
                          <a:solidFill>
                            <a:srgbClr val="004258"/>
                          </a:solidFill>
                          <a:latin typeface="Arial"/>
                          <a:sym typeface="Calibri"/>
                        </a:rPr>
                        <a:t>with a broad cross-section of Californians </a:t>
                      </a:r>
                      <a:r>
                        <a:rPr lang="en" sz="1200" b="0" i="0" u="none" strike="noStrike" baseline="0" noProof="0">
                          <a:solidFill>
                            <a:srgbClr val="004258"/>
                          </a:solidFill>
                          <a:latin typeface="Arial"/>
                        </a:rPr>
                        <a:t>by </a:t>
                      </a:r>
                      <a:r>
                        <a:rPr lang="en" sz="1200" b="0" i="0" u="none" strike="noStrike" baseline="0" noProof="0">
                          <a:solidFill>
                            <a:srgbClr val="004258"/>
                          </a:solidFill>
                          <a:latin typeface="Arial"/>
                          <a:sym typeface="Calibri"/>
                        </a:rPr>
                        <a:t>relating her struggles with those of other working- and middle-class families.</a:t>
                      </a:r>
                      <a:endParaRPr u="none" strike="noStrike" baseline="0" noProof="0">
                        <a:solidFill>
                          <a:srgbClr val="004258"/>
                        </a:solidFill>
                        <a:latin typeface="Arial"/>
                        <a:sym typeface="Calibri"/>
                      </a:endParaRPr>
                    </a:p>
                  </a:txBody>
                  <a:tcPr marL="121900" marR="121900" marT="121900" marB="121900"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48269">
                <a:tc>
                  <a:txBody>
                    <a:bodyPr/>
                    <a:lstStyle/>
                    <a:p>
                      <a:pPr marL="0" lvl="0" indent="0" algn="l" rtl="0">
                        <a:lnSpc>
                          <a:spcPct val="100000"/>
                        </a:lnSpc>
                        <a:spcBef>
                          <a:spcPts val="0"/>
                        </a:spcBef>
                        <a:spcAft>
                          <a:spcPts val="0"/>
                        </a:spcAft>
                        <a:buNone/>
                      </a:pPr>
                      <a:r>
                        <a:rPr lang="en" sz="1200" b="0" i="0">
                          <a:solidFill>
                            <a:schemeClr val="accent1"/>
                          </a:solidFill>
                          <a:latin typeface="Arial"/>
                          <a:ea typeface="Calibri"/>
                          <a:cs typeface="Arial"/>
                          <a:sym typeface="Calibri"/>
                        </a:rPr>
                        <a:t>She feels it is </a:t>
                      </a:r>
                      <a:r>
                        <a:rPr lang="en" sz="1200" b="0" i="0">
                          <a:solidFill>
                            <a:schemeClr val="accent1"/>
                          </a:solidFill>
                          <a:latin typeface="Arial"/>
                          <a:ea typeface="Calibri"/>
                          <a:cs typeface="Arial"/>
                        </a:rPr>
                        <a:t>the</a:t>
                      </a:r>
                      <a:r>
                        <a:rPr lang="en" sz="1200" b="0" i="0">
                          <a:solidFill>
                            <a:schemeClr val="accent1"/>
                          </a:solidFill>
                          <a:latin typeface="Arial"/>
                          <a:ea typeface="Calibri"/>
                          <a:cs typeface="Arial"/>
                          <a:sym typeface="Calibri"/>
                        </a:rPr>
                        <a:t> duty</a:t>
                      </a:r>
                      <a:r>
                        <a:rPr lang="en" sz="1200" b="0" i="0">
                          <a:solidFill>
                            <a:schemeClr val="accent1"/>
                          </a:solidFill>
                          <a:latin typeface="Arial"/>
                          <a:ea typeface="Calibri"/>
                          <a:cs typeface="Arial"/>
                        </a:rPr>
                        <a:t> of parents</a:t>
                      </a:r>
                      <a:r>
                        <a:rPr lang="en" sz="1200" b="0" i="0">
                          <a:solidFill>
                            <a:schemeClr val="accent1"/>
                          </a:solidFill>
                          <a:latin typeface="Arial"/>
                          <a:ea typeface="Calibri"/>
                          <a:cs typeface="Arial"/>
                          <a:sym typeface="Calibri"/>
                        </a:rPr>
                        <a:t> to learn how to navigate financial aid systems to better support their children</a:t>
                      </a:r>
                      <a:r>
                        <a:rPr lang="en" sz="1200" b="0" i="0">
                          <a:solidFill>
                            <a:schemeClr val="accent1"/>
                          </a:solidFill>
                          <a:latin typeface="Arial"/>
                          <a:ea typeface="Calibri"/>
                          <a:cs typeface="Arial"/>
                        </a:rPr>
                        <a:t>.</a:t>
                      </a:r>
                      <a:endParaRPr sz="1200" b="0" i="0">
                        <a:solidFill>
                          <a:schemeClr val="accent1"/>
                        </a:solidFill>
                        <a:latin typeface="Arial"/>
                        <a:ea typeface="Calibri"/>
                        <a:cs typeface="Arial"/>
                        <a:sym typeface="Calibri"/>
                      </a:endParaRPr>
                    </a:p>
                  </a:txBody>
                  <a:tcPr marL="121900" marR="670540" marT="121900" marB="121900"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200" b="0" i="0" dirty="0">
                          <a:solidFill>
                            <a:schemeClr val="accent1"/>
                          </a:solidFill>
                          <a:latin typeface="Arial"/>
                          <a:ea typeface="Calibri"/>
                          <a:cs typeface="Arial"/>
                          <a:sym typeface="Calibri"/>
                        </a:rPr>
                        <a:t>Being a parent is also one of the most widely shared identities on the planet. By speaking as a parent — especially naming the responsibilities of being a parent —Carmen becomes more relatable and trusted to a broad range of audiences.</a:t>
                      </a:r>
                      <a:r>
                        <a:rPr lang="en" sz="1200" b="0" i="0" dirty="0">
                          <a:solidFill>
                            <a:schemeClr val="accent1"/>
                          </a:solidFill>
                          <a:latin typeface="Arial"/>
                          <a:ea typeface="Calibri"/>
                          <a:cs typeface="Arial"/>
                        </a:rPr>
                        <a:t> </a:t>
                      </a:r>
                      <a:endParaRPr sz="1200" b="0" i="0" dirty="0">
                        <a:solidFill>
                          <a:schemeClr val="accent1"/>
                        </a:solidFill>
                        <a:latin typeface="Arial" panose="020B0604020202020204" pitchFamily="34" charset="0"/>
                        <a:ea typeface="Calibri"/>
                        <a:cs typeface="Arial" panose="020B0604020202020204" pitchFamily="34" charset="0"/>
                        <a:sym typeface="Calibri"/>
                      </a:endParaRPr>
                    </a:p>
                  </a:txBody>
                  <a:tcPr marL="121900" marR="121900" marT="121900" marB="121900"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48269">
                <a:tc>
                  <a:txBody>
                    <a:bodyPr/>
                    <a:lstStyle/>
                    <a:p>
                      <a:pPr marL="0" lvl="0" indent="0" algn="l" rtl="0">
                        <a:lnSpc>
                          <a:spcPct val="100000"/>
                        </a:lnSpc>
                        <a:spcBef>
                          <a:spcPts val="0"/>
                        </a:spcBef>
                        <a:spcAft>
                          <a:spcPts val="0"/>
                        </a:spcAft>
                        <a:buNone/>
                      </a:pPr>
                      <a:r>
                        <a:rPr lang="en" sz="1200" b="0" i="0" dirty="0">
                          <a:solidFill>
                            <a:schemeClr val="accent1"/>
                          </a:solidFill>
                          <a:latin typeface="Arial"/>
                          <a:ea typeface="Calibri"/>
                          <a:cs typeface="Arial"/>
                          <a:sym typeface="Calibri"/>
                        </a:rPr>
                        <a:t>She ends by saying that we all want better lives, and programs that help working- </a:t>
                      </a:r>
                      <a:r>
                        <a:rPr lang="en" sz="1200" b="0" i="0" dirty="0">
                          <a:solidFill>
                            <a:schemeClr val="accent1"/>
                          </a:solidFill>
                          <a:latin typeface="Arial"/>
                          <a:ea typeface="Calibri"/>
                          <a:cs typeface="Arial"/>
                        </a:rPr>
                        <a:t>and middle-class</a:t>
                      </a:r>
                      <a:r>
                        <a:rPr lang="en" sz="1200" b="0" i="0" dirty="0">
                          <a:solidFill>
                            <a:schemeClr val="accent1"/>
                          </a:solidFill>
                          <a:latin typeface="Arial"/>
                          <a:ea typeface="Calibri"/>
                          <a:cs typeface="Arial"/>
                          <a:sym typeface="Calibri"/>
                        </a:rPr>
                        <a:t> parents support their children’s college education can help</a:t>
                      </a:r>
                      <a:r>
                        <a:rPr lang="en" sz="1200" b="0" i="0" dirty="0">
                          <a:solidFill>
                            <a:schemeClr val="accent1"/>
                          </a:solidFill>
                          <a:latin typeface="Arial"/>
                          <a:ea typeface="Calibri"/>
                          <a:cs typeface="Arial"/>
                        </a:rPr>
                        <a:t>.</a:t>
                      </a:r>
                      <a:endParaRPr sz="1200" b="0" i="0" dirty="0">
                        <a:solidFill>
                          <a:schemeClr val="accent1"/>
                        </a:solidFill>
                        <a:latin typeface="Arial"/>
                        <a:ea typeface="Calibri"/>
                        <a:cs typeface="Arial"/>
                        <a:sym typeface="Calibri"/>
                      </a:endParaRPr>
                    </a:p>
                  </a:txBody>
                  <a:tcPr marL="121900" marR="670540" marT="121900" marB="121900"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a:lnSpc>
                          <a:spcPct val="100000"/>
                        </a:lnSpc>
                        <a:buNone/>
                      </a:pPr>
                      <a:r>
                        <a:rPr lang="en" sz="1200" b="0" i="0" u="none" strike="noStrike" baseline="0" noProof="0" dirty="0">
                          <a:solidFill>
                            <a:srgbClr val="004258"/>
                          </a:solidFill>
                          <a:latin typeface="Arial"/>
                          <a:sym typeface="Calibri"/>
                        </a:rPr>
                        <a:t>Carmen ends by expressing a value that resonates for many — </a:t>
                      </a:r>
                      <a:r>
                        <a:rPr lang="en" sz="1200" b="0" i="0" u="none" strike="noStrike" baseline="0" noProof="0" dirty="0">
                          <a:solidFill>
                            <a:srgbClr val="004258"/>
                          </a:solidFill>
                          <a:latin typeface="Arial"/>
                        </a:rPr>
                        <a:t>wanting </a:t>
                      </a:r>
                      <a:r>
                        <a:rPr lang="en" sz="1200" b="0" i="0" u="none" strike="noStrike" baseline="0" noProof="0" dirty="0">
                          <a:solidFill>
                            <a:srgbClr val="004258"/>
                          </a:solidFill>
                          <a:latin typeface="Arial"/>
                          <a:sym typeface="Calibri"/>
                        </a:rPr>
                        <a:t>a better life </a:t>
                      </a:r>
                      <a:r>
                        <a:rPr lang="en" sz="1200" b="0" i="0" u="none" strike="noStrike" baseline="0" noProof="0" dirty="0">
                          <a:solidFill>
                            <a:srgbClr val="004258"/>
                          </a:solidFill>
                          <a:latin typeface="Arial"/>
                        </a:rPr>
                        <a:t>for their children </a:t>
                      </a:r>
                      <a:r>
                        <a:rPr lang="en" sz="1200" b="0" i="0" u="none" strike="noStrike" baseline="0" noProof="0" dirty="0">
                          <a:solidFill>
                            <a:srgbClr val="004258"/>
                          </a:solidFill>
                          <a:latin typeface="Arial"/>
                          <a:sym typeface="Calibri"/>
                        </a:rPr>
                        <a:t>— while connecting that to the identities of </a:t>
                      </a:r>
                      <a:r>
                        <a:rPr lang="en" sz="1200" b="0" i="0" u="none" strike="noStrike" baseline="0" noProof="0" dirty="0">
                          <a:solidFill>
                            <a:srgbClr val="004258"/>
                          </a:solidFill>
                          <a:latin typeface="Arial"/>
                        </a:rPr>
                        <a:t>working- and middle-class </a:t>
                      </a:r>
                      <a:r>
                        <a:rPr lang="en" sz="1200" b="0" i="0" u="none" strike="noStrike" baseline="0" noProof="0" dirty="0">
                          <a:solidFill>
                            <a:srgbClr val="004258"/>
                          </a:solidFill>
                          <a:latin typeface="Arial"/>
                          <a:sym typeface="Calibri"/>
                        </a:rPr>
                        <a:t>parents.</a:t>
                      </a:r>
                      <a:endParaRPr lang="en" sz="1200" b="0" i="0" u="none" strike="noStrike" baseline="0" noProof="0" dirty="0">
                        <a:solidFill>
                          <a:srgbClr val="004258"/>
                        </a:solidFill>
                        <a:latin typeface="Arial"/>
                      </a:endParaRPr>
                    </a:p>
                  </a:txBody>
                  <a:tcPr marL="121900" marR="121900" marT="121900" marB="121900"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9844360"/>
                  </a:ext>
                </a:extLst>
              </a:tr>
            </a:tbl>
          </a:graphicData>
        </a:graphic>
      </p:graphicFrame>
      <p:sp>
        <p:nvSpPr>
          <p:cNvPr id="6" name="L-Shape 5">
            <a:extLst>
              <a:ext uri="{FF2B5EF4-FFF2-40B4-BE49-F238E27FC236}">
                <a16:creationId xmlns:a16="http://schemas.microsoft.com/office/drawing/2014/main" id="{1514C12A-C8F1-123E-DCD7-9C9D8858B306}"/>
              </a:ext>
            </a:extLst>
          </p:cNvPr>
          <p:cNvSpPr/>
          <p:nvPr/>
        </p:nvSpPr>
        <p:spPr>
          <a:xfrm rot="13500000">
            <a:off x="4984439" y="3168457"/>
            <a:ext cx="235204" cy="235204"/>
          </a:xfrm>
          <a:prstGeom prst="corne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L-Shape 6">
            <a:extLst>
              <a:ext uri="{FF2B5EF4-FFF2-40B4-BE49-F238E27FC236}">
                <a16:creationId xmlns:a16="http://schemas.microsoft.com/office/drawing/2014/main" id="{F2BE77DF-9C3F-E6F0-8858-6D1A7D9F1408}"/>
              </a:ext>
            </a:extLst>
          </p:cNvPr>
          <p:cNvSpPr/>
          <p:nvPr/>
        </p:nvSpPr>
        <p:spPr>
          <a:xfrm rot="13500000">
            <a:off x="4984439" y="4208657"/>
            <a:ext cx="235204" cy="235204"/>
          </a:xfrm>
          <a:prstGeom prst="corne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 name="L-Shape 7">
            <a:extLst>
              <a:ext uri="{FF2B5EF4-FFF2-40B4-BE49-F238E27FC236}">
                <a16:creationId xmlns:a16="http://schemas.microsoft.com/office/drawing/2014/main" id="{38B35B87-B193-2415-9F8E-C2023674C463}"/>
              </a:ext>
            </a:extLst>
          </p:cNvPr>
          <p:cNvSpPr/>
          <p:nvPr/>
        </p:nvSpPr>
        <p:spPr>
          <a:xfrm rot="13500000">
            <a:off x="4984439" y="5184731"/>
            <a:ext cx="235204" cy="235204"/>
          </a:xfrm>
          <a:prstGeom prst="corne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3" name="Google Shape;438;p62">
            <a:extLst>
              <a:ext uri="{FF2B5EF4-FFF2-40B4-BE49-F238E27FC236}">
                <a16:creationId xmlns:a16="http://schemas.microsoft.com/office/drawing/2014/main" id="{57A5A2E8-47C0-A1EE-FB5C-39D5E9C41AD5}"/>
              </a:ext>
            </a:extLst>
          </p:cNvPr>
          <p:cNvPicPr preferRelativeResize="0"/>
          <p:nvPr/>
        </p:nvPicPr>
        <p:blipFill rotWithShape="1">
          <a:blip r:embed="rId3">
            <a:alphaModFix/>
          </a:blip>
          <a:srcRect l="23708" t="13360" r="32869" b="5367"/>
          <a:stretch/>
        </p:blipFill>
        <p:spPr>
          <a:xfrm>
            <a:off x="552722" y="750730"/>
            <a:ext cx="971744" cy="971744"/>
          </a:xfrm>
          <a:prstGeom prst="ellipse">
            <a:avLst/>
          </a:prstGeom>
          <a:noFill/>
          <a:ln>
            <a:noFill/>
          </a:ln>
        </p:spPr>
      </p:pic>
      <p:sp>
        <p:nvSpPr>
          <p:cNvPr id="15" name="L-Shape 14">
            <a:extLst>
              <a:ext uri="{FF2B5EF4-FFF2-40B4-BE49-F238E27FC236}">
                <a16:creationId xmlns:a16="http://schemas.microsoft.com/office/drawing/2014/main" id="{DF5F0FB1-FF5A-DB3C-2249-54282BAAE6E4}"/>
              </a:ext>
            </a:extLst>
          </p:cNvPr>
          <p:cNvSpPr/>
          <p:nvPr/>
        </p:nvSpPr>
        <p:spPr>
          <a:xfrm rot="13500000">
            <a:off x="4984439" y="5943831"/>
            <a:ext cx="235204" cy="235204"/>
          </a:xfrm>
          <a:prstGeom prst="corne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Title 1">
            <a:extLst>
              <a:ext uri="{FF2B5EF4-FFF2-40B4-BE49-F238E27FC236}">
                <a16:creationId xmlns:a16="http://schemas.microsoft.com/office/drawing/2014/main" id="{C68CFDE8-2FF5-6171-A353-4167B5C414AE}"/>
              </a:ext>
            </a:extLst>
          </p:cNvPr>
          <p:cNvSpPr txBox="1">
            <a:spLocks/>
          </p:cNvSpPr>
          <p:nvPr/>
        </p:nvSpPr>
        <p:spPr>
          <a:xfrm>
            <a:off x="510467" y="1763328"/>
            <a:ext cx="6602275" cy="677094"/>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b="0" i="0" kern="1200" baseline="0">
                <a:solidFill>
                  <a:srgbClr val="004258"/>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dirty="0">
                <a:solidFill>
                  <a:schemeClr val="accent1"/>
                </a:solidFill>
                <a:latin typeface="Georgia" panose="02040502050405020303" pitchFamily="18" charset="0"/>
              </a:rPr>
              <a:t>Research Insight</a:t>
            </a:r>
          </a:p>
        </p:txBody>
      </p:sp>
      <p:sp>
        <p:nvSpPr>
          <p:cNvPr id="38" name="Delay 37">
            <a:extLst>
              <a:ext uri="{FF2B5EF4-FFF2-40B4-BE49-F238E27FC236}">
                <a16:creationId xmlns:a16="http://schemas.microsoft.com/office/drawing/2014/main" id="{B47EACEA-DA99-B216-873A-9499DFC709B7}"/>
              </a:ext>
            </a:extLst>
          </p:cNvPr>
          <p:cNvSpPr/>
          <p:nvPr/>
        </p:nvSpPr>
        <p:spPr>
          <a:xfrm rot="5400000">
            <a:off x="10198195" y="-13063"/>
            <a:ext cx="1524450" cy="1524450"/>
          </a:xfrm>
          <a:prstGeom prst="flowChartDelay">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41" name="Google Shape;479;p64">
            <a:extLst>
              <a:ext uri="{FF2B5EF4-FFF2-40B4-BE49-F238E27FC236}">
                <a16:creationId xmlns:a16="http://schemas.microsoft.com/office/drawing/2014/main" id="{A0C04812-4687-7184-7789-23303701EEAC}"/>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a:buNone/>
              <a:tabLst>
                <a:tab pos="1022350" algn="l"/>
              </a:tabLst>
            </a:pPr>
            <a:r>
              <a:rPr lang="en-ZA" sz="1100" b="1">
                <a:solidFill>
                  <a:schemeClr val="bg1"/>
                </a:solidFill>
              </a:rPr>
              <a:t>BUILD TRUST</a:t>
            </a:r>
          </a:p>
        </p:txBody>
      </p:sp>
      <p:pic>
        <p:nvPicPr>
          <p:cNvPr id="43" name="Picture 42">
            <a:extLst>
              <a:ext uri="{FF2B5EF4-FFF2-40B4-BE49-F238E27FC236}">
                <a16:creationId xmlns:a16="http://schemas.microsoft.com/office/drawing/2014/main" id="{7039D31F-E08E-5FE6-CEB7-A0201E10351F}"/>
              </a:ext>
            </a:extLst>
          </p:cNvPr>
          <p:cNvPicPr>
            <a:picLocks noChangeAspect="1"/>
          </p:cNvPicPr>
          <p:nvPr/>
        </p:nvPicPr>
        <p:blipFill>
          <a:blip r:embed="rId4"/>
          <a:srcRect/>
          <a:stretch/>
        </p:blipFill>
        <p:spPr>
          <a:xfrm>
            <a:off x="10527600" y="433997"/>
            <a:ext cx="865639" cy="865639"/>
          </a:xfrm>
          <a:prstGeom prst="rect">
            <a:avLst/>
          </a:prstGeom>
        </p:spPr>
      </p:pic>
      <p:sp>
        <p:nvSpPr>
          <p:cNvPr id="45" name="Google Shape;410;p60">
            <a:extLst>
              <a:ext uri="{FF2B5EF4-FFF2-40B4-BE49-F238E27FC236}">
                <a16:creationId xmlns:a16="http://schemas.microsoft.com/office/drawing/2014/main" id="{6D23BBF4-5F56-46AA-790F-A714A5399E36}"/>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15</a:t>
            </a:fld>
            <a:endParaRPr sz="1050" b="1">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33" name="Text Placeholder 27">
            <a:extLst>
              <a:ext uri="{FF2B5EF4-FFF2-40B4-BE49-F238E27FC236}">
                <a16:creationId xmlns:a16="http://schemas.microsoft.com/office/drawing/2014/main" id="{6B72347B-FC77-0F39-72BC-D774B20D8809}"/>
              </a:ext>
            </a:extLst>
          </p:cNvPr>
          <p:cNvSpPr txBox="1">
            <a:spLocks/>
          </p:cNvSpPr>
          <p:nvPr/>
        </p:nvSpPr>
        <p:spPr>
          <a:xfrm rot="5400000" flipH="1">
            <a:off x="5896100" y="-5905279"/>
            <a:ext cx="460762" cy="12252960"/>
          </a:xfrm>
          <a:prstGeom prst="rect">
            <a:avLst/>
          </a:prstGeom>
          <a:solidFill>
            <a:srgbClr val="476E7F"/>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476E7F"/>
              </a:solidFill>
              <a:latin typeface="Arial" panose="020B0604020202020204" pitchFamily="34" charset="0"/>
            </a:endParaRPr>
          </a:p>
        </p:txBody>
      </p:sp>
      <p:sp>
        <p:nvSpPr>
          <p:cNvPr id="38" name="Delay 37">
            <a:extLst>
              <a:ext uri="{FF2B5EF4-FFF2-40B4-BE49-F238E27FC236}">
                <a16:creationId xmlns:a16="http://schemas.microsoft.com/office/drawing/2014/main" id="{B47EACEA-DA99-B216-873A-9499DFC709B7}"/>
              </a:ext>
            </a:extLst>
          </p:cNvPr>
          <p:cNvSpPr/>
          <p:nvPr/>
        </p:nvSpPr>
        <p:spPr>
          <a:xfrm rot="5400000">
            <a:off x="10198195" y="-13063"/>
            <a:ext cx="1524450" cy="1524450"/>
          </a:xfrm>
          <a:prstGeom prst="flowChartDelay">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41" name="Google Shape;479;p64">
            <a:extLst>
              <a:ext uri="{FF2B5EF4-FFF2-40B4-BE49-F238E27FC236}">
                <a16:creationId xmlns:a16="http://schemas.microsoft.com/office/drawing/2014/main" id="{A0C04812-4687-7184-7789-23303701EEAC}"/>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a:buNone/>
              <a:tabLst>
                <a:tab pos="1022350" algn="l"/>
              </a:tabLst>
            </a:pPr>
            <a:r>
              <a:rPr lang="en-ZA" sz="1100" b="1">
                <a:solidFill>
                  <a:schemeClr val="bg1"/>
                </a:solidFill>
              </a:rPr>
              <a:t>BUILD TRUST</a:t>
            </a:r>
          </a:p>
        </p:txBody>
      </p:sp>
      <p:pic>
        <p:nvPicPr>
          <p:cNvPr id="43" name="Picture 42">
            <a:extLst>
              <a:ext uri="{FF2B5EF4-FFF2-40B4-BE49-F238E27FC236}">
                <a16:creationId xmlns:a16="http://schemas.microsoft.com/office/drawing/2014/main" id="{7039D31F-E08E-5FE6-CEB7-A0201E10351F}"/>
              </a:ext>
            </a:extLst>
          </p:cNvPr>
          <p:cNvPicPr>
            <a:picLocks noChangeAspect="1"/>
          </p:cNvPicPr>
          <p:nvPr/>
        </p:nvPicPr>
        <p:blipFill>
          <a:blip r:embed="rId3"/>
          <a:srcRect/>
          <a:stretch/>
        </p:blipFill>
        <p:spPr>
          <a:xfrm>
            <a:off x="10527600" y="433997"/>
            <a:ext cx="865639" cy="865639"/>
          </a:xfrm>
          <a:prstGeom prst="rect">
            <a:avLst/>
          </a:prstGeom>
        </p:spPr>
      </p:pic>
      <p:sp>
        <p:nvSpPr>
          <p:cNvPr id="45" name="Google Shape;410;p60">
            <a:extLst>
              <a:ext uri="{FF2B5EF4-FFF2-40B4-BE49-F238E27FC236}">
                <a16:creationId xmlns:a16="http://schemas.microsoft.com/office/drawing/2014/main" id="{6D23BBF4-5F56-46AA-790F-A714A5399E36}"/>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16</a:t>
            </a:fld>
            <a:endParaRPr sz="1050" b="1">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DC84026-6C51-F70F-4737-34210597D51F}"/>
              </a:ext>
            </a:extLst>
          </p:cNvPr>
          <p:cNvGrpSpPr/>
          <p:nvPr/>
        </p:nvGrpSpPr>
        <p:grpSpPr>
          <a:xfrm>
            <a:off x="500270" y="2797276"/>
            <a:ext cx="10892969" cy="2962158"/>
            <a:chOff x="500270" y="2821265"/>
            <a:chExt cx="10233045" cy="2962158"/>
          </a:xfrm>
        </p:grpSpPr>
        <p:sp>
          <p:nvSpPr>
            <p:cNvPr id="2" name="TextBox 1">
              <a:extLst>
                <a:ext uri="{FF2B5EF4-FFF2-40B4-BE49-F238E27FC236}">
                  <a16:creationId xmlns:a16="http://schemas.microsoft.com/office/drawing/2014/main" id="{50E78BC8-E8EA-AAF8-31C3-026DCA992F50}"/>
                </a:ext>
              </a:extLst>
            </p:cNvPr>
            <p:cNvSpPr txBox="1"/>
            <p:nvPr/>
          </p:nvSpPr>
          <p:spPr>
            <a:xfrm>
              <a:off x="500270" y="2821265"/>
              <a:ext cx="5006227" cy="2962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000"/>
                </a:lnSpc>
              </a:pPr>
              <a:r>
                <a:rPr lang="en-US" sz="1200" dirty="0">
                  <a:solidFill>
                    <a:schemeClr val="tx2"/>
                  </a:solidFill>
                  <a:latin typeface="Arial"/>
                  <a:cs typeface="Arial"/>
                </a:rPr>
                <a:t>Of course, no message is perfect, and while it was ultimately persuasive for audiences, there were elements of Carmen’s stories that did not work and </a:t>
              </a:r>
              <a:r>
                <a:rPr lang="en-US" sz="1200" b="1" dirty="0">
                  <a:solidFill>
                    <a:schemeClr val="tx2"/>
                  </a:solidFill>
                  <a:latin typeface="Arial"/>
                  <a:cs typeface="Arial"/>
                </a:rPr>
                <a:t>created impediments to building trust</a:t>
              </a:r>
              <a:r>
                <a:rPr lang="en-US" sz="1200" dirty="0">
                  <a:solidFill>
                    <a:schemeClr val="tx2"/>
                  </a:solidFill>
                  <a:latin typeface="Arial"/>
                  <a:cs typeface="Arial"/>
                </a:rPr>
                <a:t>. For example, when Carmen mentioned that she was divorced, there was a significant drop in support among viewers. We can speculate about reasons for that — some viewers might believe that marriage is permanent and not support divorce; others may be divorced and it raises unpleasant feelings for them. </a:t>
              </a:r>
            </a:p>
            <a:p>
              <a:pPr>
                <a:lnSpc>
                  <a:spcPct val="114000"/>
                </a:lnSpc>
                <a:spcBef>
                  <a:spcPts val="600"/>
                </a:spcBef>
              </a:pPr>
              <a:r>
                <a:rPr lang="en-US" sz="1600" dirty="0">
                  <a:solidFill>
                    <a:schemeClr val="accent2"/>
                  </a:solidFill>
                  <a:latin typeface="Georgia" panose="02040502050405020303" pitchFamily="18" charset="0"/>
                  <a:cs typeface="Arial"/>
                </a:rPr>
                <a:t>The takeaway for your messaging efforts: Don’t include any extraneous information that’s not key to the story you’re telling, as doing so can distract your audience. </a:t>
              </a:r>
            </a:p>
            <a:p>
              <a:pPr>
                <a:lnSpc>
                  <a:spcPct val="114000"/>
                </a:lnSpc>
              </a:pPr>
              <a:br>
                <a:rPr lang="en-US" sz="1200" dirty="0">
                  <a:solidFill>
                    <a:schemeClr val="accent1"/>
                  </a:solidFill>
                </a:rPr>
              </a:br>
              <a:endParaRPr lang="en-US" sz="1200" dirty="0">
                <a:solidFill>
                  <a:schemeClr val="accent1"/>
                </a:solidFill>
                <a:cs typeface="Calibri"/>
              </a:endParaRPr>
            </a:p>
          </p:txBody>
        </p:sp>
        <p:sp>
          <p:nvSpPr>
            <p:cNvPr id="3" name="TextBox 2">
              <a:extLst>
                <a:ext uri="{FF2B5EF4-FFF2-40B4-BE49-F238E27FC236}">
                  <a16:creationId xmlns:a16="http://schemas.microsoft.com/office/drawing/2014/main" id="{299D8FFE-9480-7311-E2E7-70E8C82A9936}"/>
                </a:ext>
              </a:extLst>
            </p:cNvPr>
            <p:cNvSpPr txBox="1"/>
            <p:nvPr/>
          </p:nvSpPr>
          <p:spPr>
            <a:xfrm>
              <a:off x="5727088" y="2821265"/>
              <a:ext cx="5006227" cy="21816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000"/>
                </a:lnSpc>
              </a:pPr>
              <a:r>
                <a:rPr lang="en-US" sz="1200" dirty="0">
                  <a:solidFill>
                    <a:schemeClr val="tx2"/>
                  </a:solidFill>
                  <a:latin typeface="Arial"/>
                  <a:cs typeface="Arial"/>
                </a:rPr>
                <a:t>Later in the video, Carmen said “And now I work for a nonprofit where we work in advocacy…” The mention of “advocacy” coincided with a significant drop in support. This may be because people associated this word with divisive political issues. Carmen continued to describe the work itself, saying that it consisted of “...helping families understand how the school system works so that they can learn how to navigate the system.” Upon hearing this, support not only recovered but increased. </a:t>
              </a:r>
            </a:p>
            <a:p>
              <a:pPr>
                <a:lnSpc>
                  <a:spcPct val="114000"/>
                </a:lnSpc>
                <a:spcBef>
                  <a:spcPts val="600"/>
                </a:spcBef>
              </a:pPr>
              <a:r>
                <a:rPr lang="en-US" sz="1600" dirty="0">
                  <a:solidFill>
                    <a:schemeClr val="accent2"/>
                  </a:solidFill>
                  <a:latin typeface="Georgia" panose="02040502050405020303" pitchFamily="18" charset="0"/>
                  <a:cs typeface="Arial"/>
                </a:rPr>
                <a:t>The lesson here is to avoid using words that may be loaded or easily open to misinterpretation. </a:t>
              </a:r>
            </a:p>
          </p:txBody>
        </p:sp>
      </p:grpSp>
      <p:pic>
        <p:nvPicPr>
          <p:cNvPr id="5" name="Google Shape;438;p62">
            <a:extLst>
              <a:ext uri="{FF2B5EF4-FFF2-40B4-BE49-F238E27FC236}">
                <a16:creationId xmlns:a16="http://schemas.microsoft.com/office/drawing/2014/main" id="{B728ECF3-40F8-93FF-B304-C488FA28E8D1}"/>
              </a:ext>
            </a:extLst>
          </p:cNvPr>
          <p:cNvPicPr preferRelativeResize="0"/>
          <p:nvPr/>
        </p:nvPicPr>
        <p:blipFill rotWithShape="1">
          <a:blip r:embed="rId4">
            <a:alphaModFix/>
          </a:blip>
          <a:srcRect l="23708" t="13360" r="32869" b="5367"/>
          <a:stretch/>
        </p:blipFill>
        <p:spPr>
          <a:xfrm>
            <a:off x="552722" y="750730"/>
            <a:ext cx="971744" cy="971744"/>
          </a:xfrm>
          <a:prstGeom prst="ellipse">
            <a:avLst/>
          </a:prstGeom>
          <a:noFill/>
          <a:ln>
            <a:noFill/>
          </a:ln>
        </p:spPr>
      </p:pic>
      <p:sp>
        <p:nvSpPr>
          <p:cNvPr id="6" name="Title 1">
            <a:extLst>
              <a:ext uri="{FF2B5EF4-FFF2-40B4-BE49-F238E27FC236}">
                <a16:creationId xmlns:a16="http://schemas.microsoft.com/office/drawing/2014/main" id="{A6ADC79E-4391-757D-AE65-198E311D5423}"/>
              </a:ext>
            </a:extLst>
          </p:cNvPr>
          <p:cNvSpPr txBox="1">
            <a:spLocks/>
          </p:cNvSpPr>
          <p:nvPr/>
        </p:nvSpPr>
        <p:spPr>
          <a:xfrm>
            <a:off x="510467" y="1763328"/>
            <a:ext cx="6602275" cy="677094"/>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b="0" i="0" kern="1200" baseline="0">
                <a:solidFill>
                  <a:srgbClr val="004258"/>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dirty="0">
                <a:solidFill>
                  <a:schemeClr val="accent1"/>
                </a:solidFill>
                <a:latin typeface="Georgia" panose="02040502050405020303" pitchFamily="18" charset="0"/>
              </a:rPr>
              <a:t>Research Insight</a:t>
            </a:r>
          </a:p>
        </p:txBody>
      </p:sp>
      <p:sp>
        <p:nvSpPr>
          <p:cNvPr id="8" name="TextBox 7">
            <a:extLst>
              <a:ext uri="{FF2B5EF4-FFF2-40B4-BE49-F238E27FC236}">
                <a16:creationId xmlns:a16="http://schemas.microsoft.com/office/drawing/2014/main" id="{4FDEE767-4F10-EA8A-8F5E-3F60C950A644}"/>
              </a:ext>
            </a:extLst>
          </p:cNvPr>
          <p:cNvSpPr txBox="1"/>
          <p:nvPr/>
        </p:nvSpPr>
        <p:spPr>
          <a:xfrm>
            <a:off x="1367999" y="5700428"/>
            <a:ext cx="9159601" cy="738664"/>
          </a:xfrm>
          <a:prstGeom prst="rect">
            <a:avLst/>
          </a:prstGeom>
          <a:noFill/>
        </p:spPr>
        <p:txBody>
          <a:bodyPr wrap="square">
            <a:spAutoFit/>
          </a:bodyPr>
          <a:lstStyle/>
          <a:p>
            <a:pPr algn="ctr"/>
            <a:r>
              <a:rPr lang="en-US" sz="1400" dirty="0">
                <a:solidFill>
                  <a:schemeClr val="tx2"/>
                </a:solidFill>
                <a:latin typeface="Arial"/>
                <a:cs typeface="Arial"/>
              </a:rPr>
              <a:t>In both instances, these details led audiences to be unnecessarily judgmental, reduce their faith and trust in the messenger, and separate them from the speaker and their story. Fortunately, in each instance that trust was recovered but the lessons are important to keep in mind. </a:t>
            </a:r>
            <a:endParaRPr lang="en-US" sz="1400" dirty="0"/>
          </a:p>
        </p:txBody>
      </p:sp>
      <p:sp>
        <p:nvSpPr>
          <p:cNvPr id="9" name="Rounded Rectangle 8">
            <a:extLst>
              <a:ext uri="{FF2B5EF4-FFF2-40B4-BE49-F238E27FC236}">
                <a16:creationId xmlns:a16="http://schemas.microsoft.com/office/drawing/2014/main" id="{5F5EA705-087B-7EE7-58D1-2F3A1C6E4505}"/>
              </a:ext>
            </a:extLst>
          </p:cNvPr>
          <p:cNvSpPr/>
          <p:nvPr/>
        </p:nvSpPr>
        <p:spPr>
          <a:xfrm>
            <a:off x="722340" y="5574585"/>
            <a:ext cx="10670899" cy="1065370"/>
          </a:xfrm>
          <a:prstGeom prst="roundRect">
            <a:avLst>
              <a:gd name="adj" fmla="val 50000"/>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2FFEB5B-8866-EF59-05E5-3A08EA3F0EBF}"/>
              </a:ext>
            </a:extLst>
          </p:cNvPr>
          <p:cNvSpPr txBox="1"/>
          <p:nvPr/>
        </p:nvSpPr>
        <p:spPr>
          <a:xfrm>
            <a:off x="552722" y="2371696"/>
            <a:ext cx="9159601" cy="307777"/>
          </a:xfrm>
          <a:prstGeom prst="rect">
            <a:avLst/>
          </a:prstGeom>
          <a:noFill/>
        </p:spPr>
        <p:txBody>
          <a:bodyPr wrap="square">
            <a:spAutoFit/>
          </a:bodyPr>
          <a:lstStyle/>
          <a:p>
            <a:r>
              <a:rPr lang="en-US" sz="1400" b="1" dirty="0">
                <a:solidFill>
                  <a:schemeClr val="accent3"/>
                </a:solidFill>
                <a:effectLst/>
                <a:latin typeface="Helvetica" pitchFamily="2" charset="0"/>
              </a:rPr>
              <a:t>IMPEDIMENTS TO BUILDING TRUST</a:t>
            </a:r>
          </a:p>
        </p:txBody>
      </p:sp>
    </p:spTree>
    <p:extLst>
      <p:ext uri="{BB962C8B-B14F-4D97-AF65-F5344CB8AC3E}">
        <p14:creationId xmlns:p14="http://schemas.microsoft.com/office/powerpoint/2010/main" val="19021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35"/>
        <p:cNvGrpSpPr/>
        <p:nvPr/>
      </p:nvGrpSpPr>
      <p:grpSpPr>
        <a:xfrm>
          <a:off x="0" y="0"/>
          <a:ext cx="0" cy="0"/>
          <a:chOff x="0" y="0"/>
          <a:chExt cx="0" cy="0"/>
        </a:xfrm>
      </p:grpSpPr>
      <p:sp>
        <p:nvSpPr>
          <p:cNvPr id="11" name="Google Shape;315;p48">
            <a:extLst>
              <a:ext uri="{FF2B5EF4-FFF2-40B4-BE49-F238E27FC236}">
                <a16:creationId xmlns:a16="http://schemas.microsoft.com/office/drawing/2014/main" id="{315733A7-7842-F20F-E891-9F2216E1B472}"/>
              </a:ext>
            </a:extLst>
          </p:cNvPr>
          <p:cNvSpPr txBox="1"/>
          <p:nvPr/>
        </p:nvSpPr>
        <p:spPr>
          <a:xfrm>
            <a:off x="469355" y="1469311"/>
            <a:ext cx="7991356" cy="6045876"/>
          </a:xfrm>
          <a:prstGeom prst="rect">
            <a:avLst/>
          </a:prstGeom>
          <a:noFill/>
          <a:ln>
            <a:noFill/>
          </a:ln>
        </p:spPr>
        <p:txBody>
          <a:bodyPr spcFirstLastPara="1" wrap="square" lIns="0" tIns="121900" rIns="121900" bIns="121900" anchor="t" anchorCtr="0">
            <a:noAutofit/>
          </a:bodyPr>
          <a:lstStyle/>
          <a:p>
            <a:pPr marL="285750" indent="-285750">
              <a:lnSpc>
                <a:spcPct val="114000"/>
              </a:lnSpc>
              <a:spcBef>
                <a:spcPts val="1600"/>
              </a:spcBef>
              <a:buFont typeface="Arial"/>
              <a:buChar char="•"/>
            </a:pPr>
            <a:r>
              <a:rPr lang="en-US" sz="1400" dirty="0">
                <a:solidFill>
                  <a:schemeClr val="bg1"/>
                </a:solidFill>
                <a:latin typeface="Arial"/>
                <a:ea typeface="Roboto Slab"/>
                <a:cs typeface="Arial"/>
                <a:sym typeface="Roboto Slab"/>
              </a:rPr>
              <a:t>Deploy parent messengers who work in relatable jobs and want to do right by their kids to help ensure their future success.</a:t>
            </a:r>
            <a:endParaRPr lang="en-US" dirty="0">
              <a:solidFill>
                <a:schemeClr val="bg1"/>
              </a:solidFill>
              <a:latin typeface="Arial"/>
              <a:cs typeface="Arial"/>
            </a:endParaRPr>
          </a:p>
          <a:p>
            <a:pPr marL="285750" indent="-285750">
              <a:lnSpc>
                <a:spcPct val="114000"/>
              </a:lnSpc>
              <a:spcBef>
                <a:spcPts val="1600"/>
              </a:spcBef>
              <a:buFont typeface="Arial"/>
              <a:buChar char="•"/>
            </a:pPr>
            <a:r>
              <a:rPr lang="en-US" sz="1400" dirty="0">
                <a:solidFill>
                  <a:schemeClr val="bg1"/>
                </a:solidFill>
                <a:latin typeface="Arial"/>
                <a:ea typeface="Roboto Slab"/>
                <a:cs typeface="Arial"/>
                <a:sym typeface="Roboto Slab"/>
              </a:rPr>
              <a:t>Show audiences the hard work required to attain a college degree by spotlighting student messengers who are committed to their education and motivated to succeed.</a:t>
            </a:r>
            <a:endParaRPr lang="en-US" sz="1400" dirty="0">
              <a:solidFill>
                <a:schemeClr val="bg1"/>
              </a:solidFill>
              <a:latin typeface="Arial"/>
              <a:ea typeface="Roboto Slab"/>
              <a:cs typeface="Arial"/>
            </a:endParaRPr>
          </a:p>
          <a:p>
            <a:pPr marL="285750" indent="-285750">
              <a:lnSpc>
                <a:spcPct val="114000"/>
              </a:lnSpc>
              <a:spcBef>
                <a:spcPts val="1600"/>
              </a:spcBef>
              <a:buFont typeface="Arial"/>
              <a:buChar char="•"/>
            </a:pPr>
            <a:r>
              <a:rPr lang="en-US" sz="1400" dirty="0">
                <a:solidFill>
                  <a:schemeClr val="bg1"/>
                </a:solidFill>
                <a:latin typeface="Arial"/>
                <a:ea typeface="Roboto Slab"/>
                <a:cs typeface="Arial"/>
                <a:sym typeface="Roboto Slab"/>
              </a:rPr>
              <a:t>Elevate stories of hard-working California families — linking their success with the state’s success.</a:t>
            </a:r>
            <a:endParaRPr lang="en-US" sz="1400" dirty="0">
              <a:solidFill>
                <a:schemeClr val="bg1"/>
              </a:solidFill>
              <a:latin typeface="Arial"/>
              <a:ea typeface="Roboto Slab"/>
              <a:cs typeface="Arial"/>
            </a:endParaRPr>
          </a:p>
          <a:p>
            <a:pPr marL="285750" indent="-285750">
              <a:lnSpc>
                <a:spcPct val="114000"/>
              </a:lnSpc>
              <a:spcBef>
                <a:spcPts val="1600"/>
              </a:spcBef>
              <a:buFont typeface="Arial"/>
              <a:buChar char="•"/>
            </a:pPr>
            <a:r>
              <a:rPr lang="en-US" sz="1400" dirty="0">
                <a:solidFill>
                  <a:schemeClr val="bg1"/>
                </a:solidFill>
                <a:latin typeface="Arial"/>
                <a:ea typeface="Roboto Slab"/>
                <a:cs typeface="Arial"/>
                <a:sym typeface="Roboto Slab"/>
              </a:rPr>
              <a:t>Feature students who want to go to California public colleges and steer clear of stories where for-profit private colleges are prominently featured.</a:t>
            </a:r>
            <a:endParaRPr lang="en-US" sz="1400" dirty="0">
              <a:solidFill>
                <a:schemeClr val="bg1"/>
              </a:solidFill>
              <a:latin typeface="Arial"/>
              <a:ea typeface="Roboto Slab"/>
              <a:cs typeface="Arial"/>
            </a:endParaRPr>
          </a:p>
          <a:p>
            <a:pPr marL="285750" indent="-285750">
              <a:lnSpc>
                <a:spcPct val="114000"/>
              </a:lnSpc>
              <a:spcBef>
                <a:spcPts val="1600"/>
              </a:spcBef>
              <a:buFont typeface="Arial"/>
              <a:buChar char="•"/>
            </a:pPr>
            <a:r>
              <a:rPr lang="en-US" sz="1400" dirty="0">
                <a:solidFill>
                  <a:schemeClr val="bg1"/>
                </a:solidFill>
                <a:latin typeface="Arial"/>
                <a:ea typeface="Roboto Slab"/>
                <a:cs typeface="Arial"/>
                <a:sym typeface="Roboto Slab"/>
              </a:rPr>
              <a:t>Connect the values of hard work and setting goals to the benefits of college, career, and beyond.</a:t>
            </a:r>
            <a:endParaRPr lang="en-US" sz="1400" dirty="0">
              <a:solidFill>
                <a:schemeClr val="bg1"/>
              </a:solidFill>
              <a:latin typeface="Arial"/>
              <a:ea typeface="Roboto Slab"/>
              <a:cs typeface="Arial"/>
            </a:endParaRPr>
          </a:p>
        </p:txBody>
      </p:sp>
      <p:pic>
        <p:nvPicPr>
          <p:cNvPr id="14" name="Picture 13">
            <a:extLst>
              <a:ext uri="{FF2B5EF4-FFF2-40B4-BE49-F238E27FC236}">
                <a16:creationId xmlns:a16="http://schemas.microsoft.com/office/drawing/2014/main" id="{DC30CED7-2981-9DEC-B90D-E4A0A7EAC4E9}"/>
              </a:ext>
            </a:extLst>
          </p:cNvPr>
          <p:cNvPicPr>
            <a:picLocks noChangeAspect="1"/>
          </p:cNvPicPr>
          <p:nvPr/>
        </p:nvPicPr>
        <p:blipFill>
          <a:blip r:embed="rId3"/>
          <a:srcRect l="16720" r="16720"/>
          <a:stretch/>
        </p:blipFill>
        <p:spPr>
          <a:xfrm>
            <a:off x="8460711" y="1292509"/>
            <a:ext cx="4675789" cy="4678749"/>
          </a:xfrm>
          <a:prstGeom prst="ellipse">
            <a:avLst/>
          </a:prstGeom>
        </p:spPr>
      </p:pic>
      <p:sp>
        <p:nvSpPr>
          <p:cNvPr id="18" name="Title 1">
            <a:extLst>
              <a:ext uri="{FF2B5EF4-FFF2-40B4-BE49-F238E27FC236}">
                <a16:creationId xmlns:a16="http://schemas.microsoft.com/office/drawing/2014/main" id="{DA130421-5CC4-E678-A2D4-C6467326CC7F}"/>
              </a:ext>
            </a:extLst>
          </p:cNvPr>
          <p:cNvSpPr txBox="1">
            <a:spLocks/>
          </p:cNvSpPr>
          <p:nvPr/>
        </p:nvSpPr>
        <p:spPr>
          <a:xfrm>
            <a:off x="409245" y="866817"/>
            <a:ext cx="6602275" cy="677094"/>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b="0" i="0" kern="1200" baseline="0">
                <a:solidFill>
                  <a:srgbClr val="004258"/>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dirty="0">
                <a:solidFill>
                  <a:schemeClr val="accent2"/>
                </a:solidFill>
                <a:latin typeface="Georgia" panose="02040502050405020303" pitchFamily="18" charset="0"/>
              </a:rPr>
              <a:t>Messaging Recommendations</a:t>
            </a:r>
          </a:p>
        </p:txBody>
      </p:sp>
      <p:pic>
        <p:nvPicPr>
          <p:cNvPr id="23" name="Picture 22">
            <a:extLst>
              <a:ext uri="{FF2B5EF4-FFF2-40B4-BE49-F238E27FC236}">
                <a16:creationId xmlns:a16="http://schemas.microsoft.com/office/drawing/2014/main" id="{FB0622EA-96D7-968C-9904-64D38A07521B}"/>
              </a:ext>
            </a:extLst>
          </p:cNvPr>
          <p:cNvPicPr>
            <a:picLocks noChangeAspect="1"/>
          </p:cNvPicPr>
          <p:nvPr/>
        </p:nvPicPr>
        <p:blipFill>
          <a:blip r:embed="rId4"/>
          <a:srcRect/>
          <a:stretch/>
        </p:blipFill>
        <p:spPr>
          <a:xfrm>
            <a:off x="10524679" y="426627"/>
            <a:ext cx="858512" cy="858512"/>
          </a:xfrm>
          <a:prstGeom prst="rect">
            <a:avLst/>
          </a:prstGeom>
        </p:spPr>
      </p:pic>
      <p:sp>
        <p:nvSpPr>
          <p:cNvPr id="24" name="Content Placeholder 23">
            <a:extLst>
              <a:ext uri="{FF2B5EF4-FFF2-40B4-BE49-F238E27FC236}">
                <a16:creationId xmlns:a16="http://schemas.microsoft.com/office/drawing/2014/main" id="{7AB948C3-11B0-5110-F7FF-D106FBAC051F}"/>
              </a:ext>
            </a:extLst>
          </p:cNvPr>
          <p:cNvSpPr txBox="1">
            <a:spLocks/>
          </p:cNvSpPr>
          <p:nvPr/>
        </p:nvSpPr>
        <p:spPr>
          <a:xfrm>
            <a:off x="10198195" y="153606"/>
            <a:ext cx="1524451" cy="1611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200" b="1">
                <a:solidFill>
                  <a:schemeClr val="accent1"/>
                </a:solidFill>
                <a:latin typeface="Arial" panose="020B0604020202020204" pitchFamily="34" charset="0"/>
              </a:rPr>
              <a:t>BUILD TRUST</a:t>
            </a:r>
          </a:p>
        </p:txBody>
      </p:sp>
      <p:sp>
        <p:nvSpPr>
          <p:cNvPr id="31" name="Text Placeholder 27">
            <a:extLst>
              <a:ext uri="{FF2B5EF4-FFF2-40B4-BE49-F238E27FC236}">
                <a16:creationId xmlns:a16="http://schemas.microsoft.com/office/drawing/2014/main" id="{61215BDF-B88D-401D-44EB-F5CA9C0CBCAB}"/>
              </a:ext>
            </a:extLst>
          </p:cNvPr>
          <p:cNvSpPr txBox="1">
            <a:spLocks/>
          </p:cNvSpPr>
          <p:nvPr/>
        </p:nvSpPr>
        <p:spPr>
          <a:xfrm rot="5400000" flipH="1">
            <a:off x="5865620" y="-5874799"/>
            <a:ext cx="460762" cy="12191999"/>
          </a:xfrm>
          <a:prstGeom prst="rect">
            <a:avLst/>
          </a:prstGeom>
          <a:solidFill>
            <a:srgbClr val="476E7F"/>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476E7F"/>
              </a:solidFill>
              <a:latin typeface="Arial" panose="020B0604020202020204" pitchFamily="34" charset="0"/>
            </a:endParaRPr>
          </a:p>
        </p:txBody>
      </p:sp>
      <p:sp>
        <p:nvSpPr>
          <p:cNvPr id="32" name="Delay 31">
            <a:extLst>
              <a:ext uri="{FF2B5EF4-FFF2-40B4-BE49-F238E27FC236}">
                <a16:creationId xmlns:a16="http://schemas.microsoft.com/office/drawing/2014/main" id="{72A5594B-0EEA-A73F-472F-A865EFEABB79}"/>
              </a:ext>
            </a:extLst>
          </p:cNvPr>
          <p:cNvSpPr/>
          <p:nvPr/>
        </p:nvSpPr>
        <p:spPr>
          <a:xfrm rot="5400000">
            <a:off x="10198195" y="-13063"/>
            <a:ext cx="1524450" cy="1524450"/>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479;p64">
            <a:extLst>
              <a:ext uri="{FF2B5EF4-FFF2-40B4-BE49-F238E27FC236}">
                <a16:creationId xmlns:a16="http://schemas.microsoft.com/office/drawing/2014/main" id="{E0ADAEF6-A1E1-399E-3904-21E7680270C4}"/>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a:buNone/>
              <a:tabLst>
                <a:tab pos="1022350" algn="l"/>
              </a:tabLst>
            </a:pPr>
            <a:r>
              <a:rPr lang="en-ZA" sz="1100" b="1">
                <a:solidFill>
                  <a:schemeClr val="bg1"/>
                </a:solidFill>
              </a:rPr>
              <a:t>BUILD TRUST</a:t>
            </a:r>
          </a:p>
        </p:txBody>
      </p:sp>
      <p:pic>
        <p:nvPicPr>
          <p:cNvPr id="35" name="Picture 34">
            <a:extLst>
              <a:ext uri="{FF2B5EF4-FFF2-40B4-BE49-F238E27FC236}">
                <a16:creationId xmlns:a16="http://schemas.microsoft.com/office/drawing/2014/main" id="{80F4830C-E328-EB76-B4F0-9751A715C90D}"/>
              </a:ext>
            </a:extLst>
          </p:cNvPr>
          <p:cNvPicPr>
            <a:picLocks noChangeAspect="1"/>
          </p:cNvPicPr>
          <p:nvPr/>
        </p:nvPicPr>
        <p:blipFill>
          <a:blip r:embed="rId5"/>
          <a:srcRect/>
          <a:stretch/>
        </p:blipFill>
        <p:spPr>
          <a:xfrm>
            <a:off x="10527600" y="433997"/>
            <a:ext cx="865639" cy="865639"/>
          </a:xfrm>
          <a:prstGeom prst="rect">
            <a:avLst/>
          </a:prstGeom>
        </p:spPr>
      </p:pic>
      <p:sp>
        <p:nvSpPr>
          <p:cNvPr id="36" name="Google Shape;410;p60">
            <a:extLst>
              <a:ext uri="{FF2B5EF4-FFF2-40B4-BE49-F238E27FC236}">
                <a16:creationId xmlns:a16="http://schemas.microsoft.com/office/drawing/2014/main" id="{AAA9DD8C-066B-1CE1-74B1-4AE1AF76DD56}"/>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17</a:t>
            </a:fld>
            <a:endParaRPr sz="1050" b="1">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E046604-52EC-AB84-2390-75DA9E7BF36B}"/>
              </a:ext>
            </a:extLst>
          </p:cNvPr>
          <p:cNvSpPr txBox="1"/>
          <p:nvPr/>
        </p:nvSpPr>
        <p:spPr>
          <a:xfrm>
            <a:off x="469355" y="5187912"/>
            <a:ext cx="7991357" cy="1299715"/>
          </a:xfrm>
          <a:prstGeom prst="rect">
            <a:avLst/>
          </a:prstGeom>
          <a:noFill/>
        </p:spPr>
        <p:txBody>
          <a:bodyPr wrap="square">
            <a:spAutoFit/>
          </a:bodyPr>
          <a:lstStyle/>
          <a:p>
            <a:pPr>
              <a:lnSpc>
                <a:spcPct val="114000"/>
              </a:lnSpc>
              <a:spcBef>
                <a:spcPts val="1600"/>
              </a:spcBef>
            </a:pPr>
            <a:r>
              <a:rPr lang="en-US" sz="1400" dirty="0">
                <a:solidFill>
                  <a:schemeClr val="bg1"/>
                </a:solidFill>
                <a:latin typeface="Arial"/>
                <a:ea typeface="Roboto Slab"/>
                <a:cs typeface="Arial"/>
                <a:sym typeface="Roboto Slab"/>
              </a:rPr>
              <a:t>Crafting effective communications goes beyond just the words we use. When crafting your messages, consider all the factors that influence how audiences will perceive them, such as: the diversity of messengers (race, ethnicity, gender, geography, socio-economic status); details about where they live, work, and go to school; and, for stories using video, where they are while being interviewed (school, work, at home with their family).</a:t>
            </a:r>
            <a:endParaRPr lang="en-US" sz="1400" dirty="0">
              <a:solidFill>
                <a:schemeClr val="bg1"/>
              </a:solidFill>
              <a:latin typeface="Arial"/>
              <a:ea typeface="Roboto Slab"/>
              <a:cs typeface="Arial"/>
            </a:endParaRPr>
          </a:p>
        </p:txBody>
      </p:sp>
      <p:sp>
        <p:nvSpPr>
          <p:cNvPr id="4" name="Rounded Rectangle 3">
            <a:extLst>
              <a:ext uri="{FF2B5EF4-FFF2-40B4-BE49-F238E27FC236}">
                <a16:creationId xmlns:a16="http://schemas.microsoft.com/office/drawing/2014/main" id="{8DA64FDE-F850-7A36-FBC6-54F82CC23C56}"/>
              </a:ext>
            </a:extLst>
          </p:cNvPr>
          <p:cNvSpPr/>
          <p:nvPr/>
        </p:nvSpPr>
        <p:spPr>
          <a:xfrm>
            <a:off x="-964642" y="5085585"/>
            <a:ext cx="9766999" cy="1573889"/>
          </a:xfrm>
          <a:prstGeom prst="roundRect">
            <a:avLst>
              <a:gd name="adj" fmla="val 50000"/>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24" name="Picture 23">
            <a:extLst>
              <a:ext uri="{FF2B5EF4-FFF2-40B4-BE49-F238E27FC236}">
                <a16:creationId xmlns:a16="http://schemas.microsoft.com/office/drawing/2014/main" id="{200B1A54-C863-7AF9-AD96-B9DA000E263A}"/>
              </a:ext>
            </a:extLst>
          </p:cNvPr>
          <p:cNvPicPr>
            <a:picLocks noChangeAspect="1"/>
          </p:cNvPicPr>
          <p:nvPr/>
        </p:nvPicPr>
        <p:blipFill>
          <a:blip r:embed="rId3"/>
          <a:srcRect l="23590" r="23590"/>
          <a:stretch/>
        </p:blipFill>
        <p:spPr>
          <a:xfrm>
            <a:off x="6887388" y="151958"/>
            <a:ext cx="5349582" cy="6752027"/>
          </a:xfrm>
          <a:prstGeom prst="rect">
            <a:avLst/>
          </a:prstGeom>
        </p:spPr>
      </p:pic>
      <p:sp>
        <p:nvSpPr>
          <p:cNvPr id="14" name="Google Shape;315;p48">
            <a:extLst>
              <a:ext uri="{FF2B5EF4-FFF2-40B4-BE49-F238E27FC236}">
                <a16:creationId xmlns:a16="http://schemas.microsoft.com/office/drawing/2014/main" id="{9AE509F4-9898-A2BF-4147-32BBCC9D4804}"/>
              </a:ext>
            </a:extLst>
          </p:cNvPr>
          <p:cNvSpPr txBox="1"/>
          <p:nvPr/>
        </p:nvSpPr>
        <p:spPr>
          <a:xfrm>
            <a:off x="469353" y="1511387"/>
            <a:ext cx="5787756" cy="4973268"/>
          </a:xfrm>
          <a:prstGeom prst="rect">
            <a:avLst/>
          </a:prstGeom>
          <a:noFill/>
          <a:ln>
            <a:noFill/>
          </a:ln>
        </p:spPr>
        <p:txBody>
          <a:bodyPr spcFirstLastPara="1" wrap="square" lIns="0" tIns="121900" rIns="121900" bIns="121900" anchor="t" anchorCtr="0">
            <a:noAutofit/>
          </a:bodyPr>
          <a:lstStyle/>
          <a:p>
            <a:pPr>
              <a:spcBef>
                <a:spcPts val="1600"/>
              </a:spcBef>
            </a:pPr>
            <a:r>
              <a:rPr lang="en-US" sz="1400" i="1" dirty="0">
                <a:solidFill>
                  <a:schemeClr val="accent1"/>
                </a:solidFill>
                <a:latin typeface="Arial"/>
                <a:ea typeface="Roboto Slab"/>
                <a:cs typeface="Arial"/>
                <a:sym typeface="Roboto Slab"/>
              </a:rPr>
              <a:t>As parents, my husband </a:t>
            </a:r>
            <a:r>
              <a:rPr lang="en-US" sz="1400" b="1" i="1" dirty="0">
                <a:solidFill>
                  <a:schemeClr val="accent2"/>
                </a:solidFill>
                <a:latin typeface="Arial"/>
                <a:ea typeface="Roboto Slab"/>
                <a:cs typeface="Arial"/>
                <a:sym typeface="Roboto Slab"/>
              </a:rPr>
              <a:t>and I worked really hard</a:t>
            </a:r>
            <a:r>
              <a:rPr lang="en-US" sz="1400" b="1" i="1" dirty="0">
                <a:solidFill>
                  <a:schemeClr val="accent4"/>
                </a:solidFill>
                <a:latin typeface="Arial"/>
                <a:ea typeface="Roboto Slab"/>
                <a:cs typeface="Arial"/>
                <a:sym typeface="Roboto Slab"/>
              </a:rPr>
              <a:t> </a:t>
            </a:r>
            <a:r>
              <a:rPr lang="en-US" sz="1400" i="1" dirty="0">
                <a:solidFill>
                  <a:schemeClr val="accent1"/>
                </a:solidFill>
                <a:latin typeface="Arial"/>
                <a:ea typeface="Roboto Slab"/>
                <a:cs typeface="Arial"/>
                <a:sym typeface="Roboto Slab"/>
              </a:rPr>
              <a:t>so our kids would have opportunities we didn’t, including a good education. </a:t>
            </a:r>
            <a:endParaRPr lang="en-US" sz="1400" i="1" dirty="0">
              <a:solidFill>
                <a:schemeClr val="accent1"/>
              </a:solidFill>
              <a:latin typeface="Arial" panose="020B0604020202020204" pitchFamily="34" charset="0"/>
              <a:ea typeface="Roboto Slab"/>
              <a:cs typeface="Arial" panose="020B0604020202020204" pitchFamily="34" charset="0"/>
            </a:endParaRPr>
          </a:p>
          <a:p>
            <a:pPr>
              <a:spcBef>
                <a:spcPts val="1600"/>
              </a:spcBef>
            </a:pPr>
            <a:r>
              <a:rPr lang="en-US" sz="1400" b="1" i="1" dirty="0">
                <a:solidFill>
                  <a:schemeClr val="accent2"/>
                </a:solidFill>
                <a:latin typeface="Arial"/>
                <a:ea typeface="Roboto Slab"/>
                <a:cs typeface="Arial"/>
                <a:sym typeface="Roboto Slab"/>
              </a:rPr>
              <a:t>We all aspire to better lives. </a:t>
            </a:r>
            <a:r>
              <a:rPr lang="en-US" sz="1400" i="1" dirty="0">
                <a:solidFill>
                  <a:schemeClr val="accent1"/>
                </a:solidFill>
                <a:latin typeface="Arial"/>
                <a:ea typeface="Roboto Slab"/>
                <a:cs typeface="Arial"/>
                <a:sym typeface="Roboto Slab"/>
              </a:rPr>
              <a:t>A college degree or a professional training certification can help people do that. </a:t>
            </a:r>
            <a:endParaRPr lang="en-US" sz="1400" i="1" dirty="0">
              <a:solidFill>
                <a:schemeClr val="accent1"/>
              </a:solidFill>
              <a:latin typeface="Arial" panose="020B0604020202020204" pitchFamily="34" charset="0"/>
              <a:ea typeface="Roboto Slab"/>
              <a:cs typeface="Arial" panose="020B0604020202020204" pitchFamily="34" charset="0"/>
            </a:endParaRPr>
          </a:p>
          <a:p>
            <a:pPr>
              <a:spcBef>
                <a:spcPts val="1600"/>
              </a:spcBef>
            </a:pPr>
            <a:r>
              <a:rPr lang="en-US" sz="1400" b="1" i="1" dirty="0">
                <a:solidFill>
                  <a:schemeClr val="accent2"/>
                </a:solidFill>
                <a:latin typeface="Arial"/>
                <a:ea typeface="Roboto Slab"/>
                <a:cs typeface="Arial"/>
                <a:sym typeface="Roboto Slab"/>
              </a:rPr>
              <a:t>We should make it easier for California families access to financial aid, </a:t>
            </a:r>
            <a:r>
              <a:rPr lang="en-US" sz="1400" i="1" dirty="0">
                <a:solidFill>
                  <a:schemeClr val="accent1"/>
                </a:solidFill>
                <a:latin typeface="Arial"/>
                <a:ea typeface="Roboto Slab"/>
                <a:cs typeface="Arial"/>
                <a:sym typeface="Roboto Slab"/>
              </a:rPr>
              <a:t>which will ensure that California’s diverse economy is able to grow and thrive. </a:t>
            </a:r>
            <a:endParaRPr lang="en-US" sz="1400" i="1" dirty="0">
              <a:solidFill>
                <a:schemeClr val="accent1"/>
              </a:solidFill>
              <a:latin typeface="Arial" panose="020B0604020202020204" pitchFamily="34" charset="0"/>
              <a:ea typeface="Roboto Slab"/>
              <a:cs typeface="Arial" panose="020B0604020202020204" pitchFamily="34" charset="0"/>
            </a:endParaRPr>
          </a:p>
          <a:p>
            <a:pPr>
              <a:spcBef>
                <a:spcPts val="1600"/>
              </a:spcBef>
            </a:pPr>
            <a:r>
              <a:rPr lang="en-US" sz="1400" i="1" dirty="0">
                <a:solidFill>
                  <a:schemeClr val="accent1"/>
                </a:solidFill>
                <a:latin typeface="Arial"/>
                <a:ea typeface="Roboto Slab"/>
                <a:cs typeface="Arial"/>
                <a:sym typeface="Roboto Slab"/>
              </a:rPr>
              <a:t>College degrees and professional certifications are still one of the </a:t>
            </a:r>
            <a:r>
              <a:rPr lang="en-US" sz="1400" b="1" i="1" dirty="0">
                <a:solidFill>
                  <a:schemeClr val="accent2"/>
                </a:solidFill>
                <a:latin typeface="Arial"/>
                <a:ea typeface="Roboto Slab"/>
                <a:cs typeface="Arial"/>
                <a:sym typeface="Roboto Slab"/>
              </a:rPr>
              <a:t>best ways for young people to achieve economic and life success. </a:t>
            </a:r>
            <a:endParaRPr lang="en-US" sz="1400" b="1" i="1" dirty="0">
              <a:solidFill>
                <a:schemeClr val="accent2"/>
              </a:solidFill>
              <a:latin typeface="Arial" panose="020B0604020202020204" pitchFamily="34" charset="0"/>
              <a:ea typeface="Roboto Slab"/>
              <a:cs typeface="Arial" panose="020B0604020202020204" pitchFamily="34" charset="0"/>
            </a:endParaRPr>
          </a:p>
          <a:p>
            <a:pPr>
              <a:spcBef>
                <a:spcPts val="1600"/>
              </a:spcBef>
            </a:pPr>
            <a:r>
              <a:rPr lang="en-US" sz="1400" i="1" dirty="0">
                <a:solidFill>
                  <a:schemeClr val="accent1"/>
                </a:solidFill>
                <a:latin typeface="Arial"/>
                <a:ea typeface="Roboto Slab"/>
                <a:cs typeface="Arial"/>
                <a:sym typeface="Roboto Slab"/>
              </a:rPr>
              <a:t>Parents who are working hard to ensure that their kids get a good education </a:t>
            </a:r>
            <a:r>
              <a:rPr lang="en-US" sz="1400" b="1" i="1" dirty="0">
                <a:solidFill>
                  <a:schemeClr val="accent2"/>
                </a:solidFill>
                <a:latin typeface="Arial"/>
                <a:ea typeface="Roboto Slab"/>
                <a:cs typeface="Arial"/>
                <a:sym typeface="Roboto Slab"/>
              </a:rPr>
              <a:t>deserve support. </a:t>
            </a:r>
            <a:endParaRPr lang="en-US" sz="1400" b="1" i="1" dirty="0">
              <a:solidFill>
                <a:schemeClr val="accent2"/>
              </a:solidFill>
              <a:latin typeface="Arial" panose="020B0604020202020204" pitchFamily="34" charset="0"/>
              <a:ea typeface="Roboto Slab"/>
              <a:cs typeface="Arial" panose="020B0604020202020204" pitchFamily="34" charset="0"/>
            </a:endParaRPr>
          </a:p>
          <a:p>
            <a:pPr>
              <a:spcBef>
                <a:spcPts val="1600"/>
              </a:spcBef>
            </a:pPr>
            <a:r>
              <a:rPr lang="en-US" sz="1400" i="1" dirty="0">
                <a:solidFill>
                  <a:schemeClr val="accent1"/>
                </a:solidFill>
                <a:latin typeface="Arial"/>
                <a:ea typeface="Roboto Slab"/>
                <a:cs typeface="Arial"/>
                <a:sym typeface="Roboto Slab"/>
              </a:rPr>
              <a:t>These days, </a:t>
            </a:r>
            <a:r>
              <a:rPr lang="en-US" sz="1400" b="1" i="1" dirty="0">
                <a:solidFill>
                  <a:schemeClr val="accent2"/>
                </a:solidFill>
                <a:latin typeface="Arial"/>
                <a:ea typeface="Roboto Slab"/>
                <a:cs typeface="Arial"/>
                <a:sym typeface="Roboto Slab"/>
              </a:rPr>
              <a:t>working- and middle-class families are finding college to be unaffordable. </a:t>
            </a:r>
            <a:r>
              <a:rPr lang="en-US" sz="1400" i="1" dirty="0">
                <a:solidFill>
                  <a:schemeClr val="accent1"/>
                </a:solidFill>
                <a:latin typeface="Arial"/>
                <a:ea typeface="Roboto Slab"/>
                <a:cs typeface="Arial"/>
                <a:sym typeface="Roboto Slab"/>
              </a:rPr>
              <a:t>Even when parents work hard and make sacrifices, they can find that they don’t make enough money to cover all college costs. Yet, they often make too much money to qualify for state and federal financial aid.</a:t>
            </a:r>
            <a:endParaRPr lang="en-US" sz="1200" i="1" dirty="0">
              <a:solidFill>
                <a:schemeClr val="accent1"/>
              </a:solidFill>
              <a:latin typeface="Arial"/>
              <a:ea typeface="Montserrat"/>
              <a:cs typeface="Arial"/>
              <a:sym typeface="Montserrat"/>
            </a:endParaRPr>
          </a:p>
        </p:txBody>
      </p:sp>
      <p:sp>
        <p:nvSpPr>
          <p:cNvPr id="20" name="Title 1">
            <a:extLst>
              <a:ext uri="{FF2B5EF4-FFF2-40B4-BE49-F238E27FC236}">
                <a16:creationId xmlns:a16="http://schemas.microsoft.com/office/drawing/2014/main" id="{C8DA728C-31C0-D539-1860-4B488700264A}"/>
              </a:ext>
            </a:extLst>
          </p:cNvPr>
          <p:cNvSpPr txBox="1">
            <a:spLocks/>
          </p:cNvSpPr>
          <p:nvPr/>
        </p:nvSpPr>
        <p:spPr>
          <a:xfrm>
            <a:off x="343153" y="928226"/>
            <a:ext cx="6602275" cy="677094"/>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b="0" i="0" kern="1200" baseline="0">
                <a:solidFill>
                  <a:srgbClr val="004258"/>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a:solidFill>
                  <a:schemeClr val="accent1"/>
                </a:solidFill>
                <a:latin typeface="Georgia" panose="02040502050405020303" pitchFamily="18" charset="0"/>
              </a:rPr>
              <a:t>Messaging Examples</a:t>
            </a:r>
          </a:p>
        </p:txBody>
      </p:sp>
      <p:sp>
        <p:nvSpPr>
          <p:cNvPr id="28" name="Text Placeholder 27">
            <a:extLst>
              <a:ext uri="{FF2B5EF4-FFF2-40B4-BE49-F238E27FC236}">
                <a16:creationId xmlns:a16="http://schemas.microsoft.com/office/drawing/2014/main" id="{EF0BBF59-48BE-9A08-AA6D-E073F268C515}"/>
              </a:ext>
            </a:extLst>
          </p:cNvPr>
          <p:cNvSpPr txBox="1">
            <a:spLocks/>
          </p:cNvSpPr>
          <p:nvPr/>
        </p:nvSpPr>
        <p:spPr>
          <a:xfrm rot="5400000" flipH="1">
            <a:off x="5896100" y="-5905279"/>
            <a:ext cx="460762" cy="12252960"/>
          </a:xfrm>
          <a:prstGeom prst="rect">
            <a:avLst/>
          </a:prstGeom>
          <a:solidFill>
            <a:srgbClr val="476E7F"/>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476E7F"/>
              </a:solidFill>
              <a:latin typeface="Arial" panose="020B0604020202020204" pitchFamily="34" charset="0"/>
            </a:endParaRPr>
          </a:p>
        </p:txBody>
      </p:sp>
      <p:sp>
        <p:nvSpPr>
          <p:cNvPr id="29" name="Delay 28">
            <a:extLst>
              <a:ext uri="{FF2B5EF4-FFF2-40B4-BE49-F238E27FC236}">
                <a16:creationId xmlns:a16="http://schemas.microsoft.com/office/drawing/2014/main" id="{1579D3A7-9346-2792-1914-68CFD2A44487}"/>
              </a:ext>
            </a:extLst>
          </p:cNvPr>
          <p:cNvSpPr/>
          <p:nvPr/>
        </p:nvSpPr>
        <p:spPr>
          <a:xfrm rot="5400000">
            <a:off x="10198195" y="-13063"/>
            <a:ext cx="1524450" cy="1524450"/>
          </a:xfrm>
          <a:prstGeom prst="flowChartDelay">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0" name="Google Shape;479;p64">
            <a:extLst>
              <a:ext uri="{FF2B5EF4-FFF2-40B4-BE49-F238E27FC236}">
                <a16:creationId xmlns:a16="http://schemas.microsoft.com/office/drawing/2014/main" id="{8AC3CE6F-3BF8-B381-F1AE-5E207FE5BF52}"/>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a:buNone/>
              <a:tabLst>
                <a:tab pos="1022350" algn="l"/>
              </a:tabLst>
            </a:pPr>
            <a:r>
              <a:rPr lang="en-ZA" sz="1100" b="1">
                <a:solidFill>
                  <a:schemeClr val="bg1"/>
                </a:solidFill>
              </a:rPr>
              <a:t>BUILD TRUST</a:t>
            </a:r>
          </a:p>
        </p:txBody>
      </p:sp>
      <p:pic>
        <p:nvPicPr>
          <p:cNvPr id="31" name="Picture 30">
            <a:extLst>
              <a:ext uri="{FF2B5EF4-FFF2-40B4-BE49-F238E27FC236}">
                <a16:creationId xmlns:a16="http://schemas.microsoft.com/office/drawing/2014/main" id="{BFE0E866-8CEB-1DF3-E7F3-AB3CCDDA6B73}"/>
              </a:ext>
            </a:extLst>
          </p:cNvPr>
          <p:cNvPicPr>
            <a:picLocks noChangeAspect="1"/>
          </p:cNvPicPr>
          <p:nvPr/>
        </p:nvPicPr>
        <p:blipFill>
          <a:blip r:embed="rId4"/>
          <a:srcRect/>
          <a:stretch/>
        </p:blipFill>
        <p:spPr>
          <a:xfrm>
            <a:off x="10527600" y="433997"/>
            <a:ext cx="865639" cy="865639"/>
          </a:xfrm>
          <a:prstGeom prst="rect">
            <a:avLst/>
          </a:prstGeom>
        </p:spPr>
      </p:pic>
      <p:sp>
        <p:nvSpPr>
          <p:cNvPr id="32" name="Google Shape;410;p60">
            <a:extLst>
              <a:ext uri="{FF2B5EF4-FFF2-40B4-BE49-F238E27FC236}">
                <a16:creationId xmlns:a16="http://schemas.microsoft.com/office/drawing/2014/main" id="{73D73DC8-70B7-BC0E-C5D5-270863592EBC}"/>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rgbClr val="FFFFFF"/>
                </a:solidFill>
                <a:latin typeface="Arial" panose="020B0604020202020204" pitchFamily="34" charset="0"/>
                <a:cs typeface="Arial" panose="020B0604020202020204" pitchFamily="34" charset="0"/>
              </a:rPr>
              <a:pPr>
                <a:buClr>
                  <a:srgbClr val="000000"/>
                </a:buClr>
              </a:pPr>
              <a:t>18</a:t>
            </a:fld>
            <a:endParaRPr sz="1050" b="1">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9"/>
        <p:cNvGrpSpPr/>
        <p:nvPr/>
      </p:nvGrpSpPr>
      <p:grpSpPr>
        <a:xfrm>
          <a:off x="0" y="0"/>
          <a:ext cx="0" cy="0"/>
          <a:chOff x="0" y="0"/>
          <a:chExt cx="0" cy="0"/>
        </a:xfrm>
      </p:grpSpPr>
      <p:sp>
        <p:nvSpPr>
          <p:cNvPr id="35" name="Text Placeholder 27">
            <a:extLst>
              <a:ext uri="{FF2B5EF4-FFF2-40B4-BE49-F238E27FC236}">
                <a16:creationId xmlns:a16="http://schemas.microsoft.com/office/drawing/2014/main" id="{8C8A5898-8B5E-E8F9-A9AC-A77DA2E5FD79}"/>
              </a:ext>
            </a:extLst>
          </p:cNvPr>
          <p:cNvSpPr txBox="1">
            <a:spLocks/>
          </p:cNvSpPr>
          <p:nvPr/>
        </p:nvSpPr>
        <p:spPr>
          <a:xfrm rot="10800000" flipV="1">
            <a:off x="0" y="928464"/>
            <a:ext cx="12192000" cy="5929535"/>
          </a:xfrm>
          <a:prstGeom prst="rect">
            <a:avLst/>
          </a:prstGeom>
          <a:solidFill>
            <a:schemeClr val="accent3"/>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00AFF0"/>
              </a:solidFill>
              <a:latin typeface="Arial" panose="020B0604020202020204" pitchFamily="34" charset="0"/>
            </a:endParaRPr>
          </a:p>
        </p:txBody>
      </p:sp>
      <p:sp>
        <p:nvSpPr>
          <p:cNvPr id="36" name="Text Placeholder 27">
            <a:extLst>
              <a:ext uri="{FF2B5EF4-FFF2-40B4-BE49-F238E27FC236}">
                <a16:creationId xmlns:a16="http://schemas.microsoft.com/office/drawing/2014/main" id="{DB4243BC-FFBD-B699-9DA6-5724B617A7D0}"/>
              </a:ext>
            </a:extLst>
          </p:cNvPr>
          <p:cNvSpPr txBox="1">
            <a:spLocks/>
          </p:cNvSpPr>
          <p:nvPr/>
        </p:nvSpPr>
        <p:spPr>
          <a:xfrm rot="5400000" flipH="1">
            <a:off x="5772077" y="-4862091"/>
            <a:ext cx="647848" cy="12191999"/>
          </a:xfrm>
          <a:prstGeom prst="rect">
            <a:avLst/>
          </a:prstGeom>
          <a:solidFill>
            <a:srgbClr val="F7C582"/>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1"/>
              </a:solidFill>
              <a:latin typeface="Arial" panose="020B0604020202020204" pitchFamily="34" charset="0"/>
            </a:endParaRPr>
          </a:p>
        </p:txBody>
      </p:sp>
      <p:sp>
        <p:nvSpPr>
          <p:cNvPr id="37" name="Delay 36">
            <a:extLst>
              <a:ext uri="{FF2B5EF4-FFF2-40B4-BE49-F238E27FC236}">
                <a16:creationId xmlns:a16="http://schemas.microsoft.com/office/drawing/2014/main" id="{D09B8686-211E-8E4C-45BF-86C15DC8540F}"/>
              </a:ext>
            </a:extLst>
          </p:cNvPr>
          <p:cNvSpPr/>
          <p:nvPr/>
        </p:nvSpPr>
        <p:spPr>
          <a:xfrm rot="5400000">
            <a:off x="627735" y="720757"/>
            <a:ext cx="1702554" cy="1702554"/>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303;p47">
            <a:extLst>
              <a:ext uri="{FF2B5EF4-FFF2-40B4-BE49-F238E27FC236}">
                <a16:creationId xmlns:a16="http://schemas.microsoft.com/office/drawing/2014/main" id="{D7E6C38B-0FEA-2DD2-6D23-D5298A03B775}"/>
              </a:ext>
            </a:extLst>
          </p:cNvPr>
          <p:cNvSpPr txBox="1">
            <a:spLocks/>
          </p:cNvSpPr>
          <p:nvPr/>
        </p:nvSpPr>
        <p:spPr>
          <a:xfrm>
            <a:off x="627736" y="273314"/>
            <a:ext cx="7530612" cy="455824"/>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a:lnSpc>
                <a:spcPct val="100000"/>
              </a:lnSpc>
              <a:spcBef>
                <a:spcPts val="0"/>
              </a:spcBef>
              <a:buSzPts val="2000"/>
            </a:pPr>
            <a:r>
              <a:rPr lang="en-US" sz="1400" b="1">
                <a:solidFill>
                  <a:schemeClr val="accent3"/>
                </a:solidFill>
              </a:rPr>
              <a:t>A HEARTWIRED FRAMEWORK TO BUILD SUPPORT FOR COLLEGE AFFORDABILITY</a:t>
            </a:r>
            <a:endParaRPr lang="en-US" sz="1000" b="1">
              <a:solidFill>
                <a:schemeClr val="accent3"/>
              </a:solidFill>
            </a:endParaRPr>
          </a:p>
        </p:txBody>
      </p:sp>
      <p:sp>
        <p:nvSpPr>
          <p:cNvPr id="2" name="Snip Single Corner Rectangle 1">
            <a:extLst>
              <a:ext uri="{FF2B5EF4-FFF2-40B4-BE49-F238E27FC236}">
                <a16:creationId xmlns:a16="http://schemas.microsoft.com/office/drawing/2014/main" id="{510F2810-80F8-224F-23E5-B46A7E60FF4B}"/>
              </a:ext>
            </a:extLst>
          </p:cNvPr>
          <p:cNvSpPr/>
          <p:nvPr/>
        </p:nvSpPr>
        <p:spPr>
          <a:xfrm flipH="1">
            <a:off x="9396787" y="2115469"/>
            <a:ext cx="2793381" cy="4325085"/>
          </a:xfrm>
          <a:prstGeom prst="snip1Rect">
            <a:avLst>
              <a:gd name="adj" fmla="val 11614"/>
            </a:avLst>
          </a:prstGeom>
          <a:solidFill>
            <a:srgbClr val="EB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4CCCB"/>
              </a:solidFill>
              <a:latin typeface="Arial" panose="020B0604020202020204" pitchFamily="34" charset="0"/>
            </a:endParaRPr>
          </a:p>
        </p:txBody>
      </p:sp>
      <p:sp>
        <p:nvSpPr>
          <p:cNvPr id="3" name="TextBox 2">
            <a:extLst>
              <a:ext uri="{FF2B5EF4-FFF2-40B4-BE49-F238E27FC236}">
                <a16:creationId xmlns:a16="http://schemas.microsoft.com/office/drawing/2014/main" id="{6C549057-C423-1E8E-D60A-EC209300C22F}"/>
              </a:ext>
            </a:extLst>
          </p:cNvPr>
          <p:cNvSpPr txBox="1"/>
          <p:nvPr/>
        </p:nvSpPr>
        <p:spPr>
          <a:xfrm>
            <a:off x="9635921" y="3120869"/>
            <a:ext cx="1943816" cy="2840265"/>
          </a:xfrm>
          <a:prstGeom prst="rect">
            <a:avLst/>
          </a:prstGeom>
          <a:noFill/>
        </p:spPr>
        <p:txBody>
          <a:bodyPr wrap="square">
            <a:spAutoFit/>
          </a:bodyPr>
          <a:lstStyle/>
          <a:p>
            <a:pPr>
              <a:lnSpc>
                <a:spcPct val="125000"/>
              </a:lnSpc>
              <a:spcBef>
                <a:spcPts val="1600"/>
              </a:spcBef>
            </a:pPr>
            <a:r>
              <a:rPr lang="en-US" sz="1200" dirty="0">
                <a:solidFill>
                  <a:schemeClr val="accent1"/>
                </a:solidFill>
                <a:latin typeface="Georgia" panose="02040502050405020303" pitchFamily="18" charset="0"/>
                <a:ea typeface="Montserrat"/>
                <a:cs typeface="Arial" panose="020B0604020202020204" pitchFamily="34" charset="0"/>
                <a:sym typeface="Montserrat"/>
              </a:rPr>
              <a:t>This principle can be particularly important in a face-to-face meeting, for example with a policymaker or a parent. Before you get to making your case, you're very likely to have to acknowledge the other person's concerns and address some of the complexities they see.</a:t>
            </a:r>
            <a:endParaRPr lang="en-US" sz="1200" dirty="0">
              <a:solidFill>
                <a:schemeClr val="accent1"/>
              </a:solidFill>
              <a:latin typeface="Georgia" panose="02040502050405020303" pitchFamily="18" charset="0"/>
              <a:ea typeface="Helvetica Neue Light"/>
              <a:cs typeface="Arial" panose="020B0604020202020204" pitchFamily="34" charset="0"/>
              <a:sym typeface="Helvetica Neue Light"/>
            </a:endParaRPr>
          </a:p>
        </p:txBody>
      </p:sp>
      <p:sp>
        <p:nvSpPr>
          <p:cNvPr id="4" name="TextBox 3">
            <a:extLst>
              <a:ext uri="{FF2B5EF4-FFF2-40B4-BE49-F238E27FC236}">
                <a16:creationId xmlns:a16="http://schemas.microsoft.com/office/drawing/2014/main" id="{4EBE2EE8-4D78-823D-406E-C4543B79D721}"/>
              </a:ext>
            </a:extLst>
          </p:cNvPr>
          <p:cNvSpPr txBox="1"/>
          <p:nvPr/>
        </p:nvSpPr>
        <p:spPr>
          <a:xfrm>
            <a:off x="9645728" y="2646098"/>
            <a:ext cx="1842982" cy="430887"/>
          </a:xfrm>
          <a:prstGeom prst="rect">
            <a:avLst/>
          </a:prstGeom>
          <a:noFill/>
        </p:spPr>
        <p:txBody>
          <a:bodyPr wrap="square">
            <a:spAutoFit/>
          </a:bodyPr>
          <a:lstStyle/>
          <a:p>
            <a:pPr>
              <a:spcBef>
                <a:spcPts val="1600"/>
              </a:spcBef>
            </a:pPr>
            <a:r>
              <a:rPr lang="en-US" sz="1100" b="1" dirty="0">
                <a:solidFill>
                  <a:schemeClr val="tx2"/>
                </a:solidFill>
                <a:latin typeface="Arial" panose="020B0604020202020204" pitchFamily="34" charset="0"/>
                <a:ea typeface="Helvetica Neue"/>
                <a:cs typeface="Arial" panose="020B0604020202020204" pitchFamily="34" charset="0"/>
                <a:sym typeface="Helvetica Neue"/>
              </a:rPr>
              <a:t>PRINCIPLES IN PRACTICE</a:t>
            </a:r>
          </a:p>
        </p:txBody>
      </p:sp>
      <p:sp>
        <p:nvSpPr>
          <p:cNvPr id="5" name="Extract 46">
            <a:extLst>
              <a:ext uri="{FF2B5EF4-FFF2-40B4-BE49-F238E27FC236}">
                <a16:creationId xmlns:a16="http://schemas.microsoft.com/office/drawing/2014/main" id="{DA0BFD85-19DE-043D-AA16-01EC17C802B4}"/>
              </a:ext>
            </a:extLst>
          </p:cNvPr>
          <p:cNvSpPr/>
          <p:nvPr/>
        </p:nvSpPr>
        <p:spPr>
          <a:xfrm rot="7993130" flipH="1">
            <a:off x="9409408" y="2228276"/>
            <a:ext cx="473089" cy="239267"/>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6139"/>
              <a:gd name="connsiteY0" fmla="*/ 11789 h 11789"/>
              <a:gd name="connsiteX1" fmla="*/ 1139 w 6139"/>
              <a:gd name="connsiteY1" fmla="*/ 0 h 11789"/>
              <a:gd name="connsiteX2" fmla="*/ 6139 w 6139"/>
              <a:gd name="connsiteY2" fmla="*/ 10000 h 11789"/>
              <a:gd name="connsiteX3" fmla="*/ 0 w 6139"/>
              <a:gd name="connsiteY3" fmla="*/ 11789 h 11789"/>
              <a:gd name="connsiteX0" fmla="*/ 0 w 12261"/>
              <a:gd name="connsiteY0" fmla="*/ 8972 h 8972"/>
              <a:gd name="connsiteX1" fmla="*/ 4116 w 12261"/>
              <a:gd name="connsiteY1" fmla="*/ 0 h 8972"/>
              <a:gd name="connsiteX2" fmla="*/ 12261 w 12261"/>
              <a:gd name="connsiteY2" fmla="*/ 8482 h 8972"/>
              <a:gd name="connsiteX3" fmla="*/ 0 w 12261"/>
              <a:gd name="connsiteY3" fmla="*/ 8972 h 8972"/>
              <a:gd name="connsiteX0" fmla="*/ 0 w 10000"/>
              <a:gd name="connsiteY0" fmla="*/ 4447 h 4447"/>
              <a:gd name="connsiteX1" fmla="*/ 4918 w 10000"/>
              <a:gd name="connsiteY1" fmla="*/ 0 h 4447"/>
              <a:gd name="connsiteX2" fmla="*/ 10000 w 10000"/>
              <a:gd name="connsiteY2" fmla="*/ 3901 h 4447"/>
              <a:gd name="connsiteX3" fmla="*/ 0 w 10000"/>
              <a:gd name="connsiteY3" fmla="*/ 4447 h 4447"/>
              <a:gd name="connsiteX0" fmla="*/ 0 w 10000"/>
              <a:gd name="connsiteY0" fmla="*/ 11623 h 11623"/>
              <a:gd name="connsiteX1" fmla="*/ 4980 w 10000"/>
              <a:gd name="connsiteY1" fmla="*/ 0 h 11623"/>
              <a:gd name="connsiteX2" fmla="*/ 10000 w 10000"/>
              <a:gd name="connsiteY2" fmla="*/ 10395 h 11623"/>
              <a:gd name="connsiteX3" fmla="*/ 0 w 10000"/>
              <a:gd name="connsiteY3" fmla="*/ 11623 h 11623"/>
            </a:gdLst>
            <a:ahLst/>
            <a:cxnLst>
              <a:cxn ang="0">
                <a:pos x="connsiteX0" y="connsiteY0"/>
              </a:cxn>
              <a:cxn ang="0">
                <a:pos x="connsiteX1" y="connsiteY1"/>
              </a:cxn>
              <a:cxn ang="0">
                <a:pos x="connsiteX2" y="connsiteY2"/>
              </a:cxn>
              <a:cxn ang="0">
                <a:pos x="connsiteX3" y="connsiteY3"/>
              </a:cxn>
            </a:cxnLst>
            <a:rect l="l" t="t" r="r" b="b"/>
            <a:pathLst>
              <a:path w="10000" h="11623">
                <a:moveTo>
                  <a:pt x="0" y="11623"/>
                </a:moveTo>
                <a:lnTo>
                  <a:pt x="4980" y="0"/>
                </a:lnTo>
                <a:lnTo>
                  <a:pt x="10000" y="10395"/>
                </a:lnTo>
                <a:lnTo>
                  <a:pt x="0" y="11623"/>
                </a:lnTo>
                <a:close/>
              </a:path>
            </a:pathLst>
          </a:cu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latin typeface="Arial" panose="020B0604020202020204" pitchFamily="34" charset="0"/>
            </a:endParaRPr>
          </a:p>
        </p:txBody>
      </p:sp>
      <p:pic>
        <p:nvPicPr>
          <p:cNvPr id="6" name="Graphic 5">
            <a:extLst>
              <a:ext uri="{FF2B5EF4-FFF2-40B4-BE49-F238E27FC236}">
                <a16:creationId xmlns:a16="http://schemas.microsoft.com/office/drawing/2014/main" id="{49ACA573-538B-A0D1-290D-5B94E1627F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5357" y="2620240"/>
            <a:ext cx="357079" cy="357079"/>
          </a:xfrm>
          <a:prstGeom prst="rect">
            <a:avLst/>
          </a:prstGeom>
        </p:spPr>
      </p:pic>
      <p:sp>
        <p:nvSpPr>
          <p:cNvPr id="40" name="Content Placeholder 23">
            <a:extLst>
              <a:ext uri="{FF2B5EF4-FFF2-40B4-BE49-F238E27FC236}">
                <a16:creationId xmlns:a16="http://schemas.microsoft.com/office/drawing/2014/main" id="{61698F66-914F-DCFC-F8BC-C053DCD5430D}"/>
              </a:ext>
            </a:extLst>
          </p:cNvPr>
          <p:cNvSpPr txBox="1">
            <a:spLocks/>
          </p:cNvSpPr>
          <p:nvPr/>
        </p:nvSpPr>
        <p:spPr>
          <a:xfrm>
            <a:off x="406510" y="2675456"/>
            <a:ext cx="8815850" cy="52004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3200" b="1" dirty="0">
                <a:solidFill>
                  <a:schemeClr val="bg1"/>
                </a:solidFill>
                <a:latin typeface="Arial"/>
                <a:cs typeface="Arial"/>
              </a:rPr>
              <a:t>Acknowledge Complexities, Calm Concerns</a:t>
            </a:r>
          </a:p>
        </p:txBody>
      </p:sp>
      <p:sp>
        <p:nvSpPr>
          <p:cNvPr id="41" name="TextBox 40">
            <a:extLst>
              <a:ext uri="{FF2B5EF4-FFF2-40B4-BE49-F238E27FC236}">
                <a16:creationId xmlns:a16="http://schemas.microsoft.com/office/drawing/2014/main" id="{C14285D8-B4A0-B0C8-65A6-217E5E87B943}"/>
              </a:ext>
            </a:extLst>
          </p:cNvPr>
          <p:cNvSpPr txBox="1"/>
          <p:nvPr/>
        </p:nvSpPr>
        <p:spPr>
          <a:xfrm>
            <a:off x="406510" y="3288745"/>
            <a:ext cx="8576716" cy="3662541"/>
          </a:xfrm>
          <a:prstGeom prst="rect">
            <a:avLst/>
          </a:prstGeom>
          <a:noFill/>
        </p:spPr>
        <p:txBody>
          <a:bodyPr wrap="square" lIns="91440" tIns="45720" rIns="91440" bIns="45720" anchor="t">
            <a:spAutoFit/>
          </a:bodyPr>
          <a:lstStyle/>
          <a:p>
            <a:pPr>
              <a:spcBef>
                <a:spcPts val="1600"/>
              </a:spcBef>
            </a:pPr>
            <a:r>
              <a:rPr lang="en" dirty="0">
                <a:solidFill>
                  <a:schemeClr val="bg1"/>
                </a:solidFill>
                <a:latin typeface="Georgia"/>
                <a:ea typeface="Helvetica Neue Light"/>
                <a:cs typeface="Arial"/>
                <a:sym typeface="Helvetica Neue Light"/>
              </a:rPr>
              <a:t>When audiences’ brains are flooded with negative emotions it is difficult to be reflective and thoughtful about new ideas or solutions. This principle acknowledges people’s negative feelings, which helps them to manage these negative emotions. That, in turn, makes them more open to listening, learning, and hearing promising solutions.</a:t>
            </a:r>
          </a:p>
          <a:p>
            <a:pPr>
              <a:spcBef>
                <a:spcPts val="1600"/>
              </a:spcBef>
            </a:pPr>
            <a:r>
              <a:rPr lang="en" sz="1400" dirty="0">
                <a:solidFill>
                  <a:schemeClr val="bg1"/>
                </a:solidFill>
                <a:latin typeface="Arial"/>
                <a:ea typeface="Helvetica Neue Light"/>
                <a:cs typeface="Arial"/>
                <a:sym typeface="Helvetica Neue Light"/>
              </a:rPr>
              <a:t>Listening to people and hearing their concerns does not require agreeing with those concerns or beliefs. It does requiring demonstrating that you are listening and recognizing their concerns, even if you don’t agree with them. Doing this helps audiences to manage any negative emotions that might otherwise hijack their ability to be thoughtful, reflective, and compassionate. </a:t>
            </a:r>
            <a:endParaRPr lang="en-US" sz="1400" dirty="0">
              <a:solidFill>
                <a:schemeClr val="bg1"/>
              </a:solidFill>
              <a:latin typeface="Arial" panose="020B0604020202020204" pitchFamily="34" charset="0"/>
              <a:ea typeface="Helvetica Neue Light"/>
              <a:cs typeface="Arial" panose="020B0604020202020204" pitchFamily="34" charset="0"/>
              <a:sym typeface="Helvetica Neue Light"/>
            </a:endParaRPr>
          </a:p>
          <a:p>
            <a:pPr>
              <a:spcBef>
                <a:spcPts val="1600"/>
              </a:spcBef>
            </a:pPr>
            <a:r>
              <a:rPr lang="en" sz="1400" b="1" i="1" dirty="0">
                <a:solidFill>
                  <a:schemeClr val="accent1"/>
                </a:solidFill>
                <a:latin typeface="Georgia"/>
                <a:ea typeface="Helvetica Neue Light"/>
                <a:cs typeface="Arial"/>
                <a:sym typeface="Helvetica Neue Light"/>
              </a:rPr>
              <a:t>For more about how our brain reacts to negative emotions — and how it impacts our communications efforts — see pages 36-37 in the Appendix. </a:t>
            </a:r>
            <a:endParaRPr lang="en" sz="1400" b="1" i="1" dirty="0">
              <a:solidFill>
                <a:schemeClr val="accent1"/>
              </a:solidFill>
              <a:latin typeface="Georgia"/>
              <a:cs typeface="Arial"/>
            </a:endParaRPr>
          </a:p>
          <a:p>
            <a:pPr>
              <a:spcBef>
                <a:spcPts val="1600"/>
              </a:spcBef>
            </a:pPr>
            <a:endParaRPr lang="en-US" sz="1800" dirty="0">
              <a:solidFill>
                <a:schemeClr val="bg1"/>
              </a:solidFill>
              <a:latin typeface="Georgia" panose="02040502050405020303" pitchFamily="18" charset="0"/>
              <a:ea typeface="Helvetica Neue Light"/>
              <a:cs typeface="Arial" panose="020B0604020202020204" pitchFamily="34" charset="0"/>
              <a:sym typeface="Helvetica Neue Light"/>
            </a:endParaRPr>
          </a:p>
        </p:txBody>
      </p:sp>
      <p:pic>
        <p:nvPicPr>
          <p:cNvPr id="44" name="Graphic 43">
            <a:extLst>
              <a:ext uri="{FF2B5EF4-FFF2-40B4-BE49-F238E27FC236}">
                <a16:creationId xmlns:a16="http://schemas.microsoft.com/office/drawing/2014/main" id="{BE797B56-E6AE-AD69-A369-0E937EBC10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1945" y="1251735"/>
            <a:ext cx="634134" cy="634134"/>
          </a:xfrm>
          <a:prstGeom prst="rect">
            <a:avLst/>
          </a:prstGeom>
        </p:spPr>
      </p:pic>
      <p:sp>
        <p:nvSpPr>
          <p:cNvPr id="47" name="Oval 46">
            <a:extLst>
              <a:ext uri="{FF2B5EF4-FFF2-40B4-BE49-F238E27FC236}">
                <a16:creationId xmlns:a16="http://schemas.microsoft.com/office/drawing/2014/main" id="{73F1624F-14A4-7313-3E26-2FCB39399BB3}"/>
              </a:ext>
            </a:extLst>
          </p:cNvPr>
          <p:cNvSpPr/>
          <p:nvPr/>
        </p:nvSpPr>
        <p:spPr>
          <a:xfrm>
            <a:off x="950166" y="1046440"/>
            <a:ext cx="1057692" cy="1057692"/>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sp>
        <p:nvSpPr>
          <p:cNvPr id="48" name="Google Shape;410;p60">
            <a:extLst>
              <a:ext uri="{FF2B5EF4-FFF2-40B4-BE49-F238E27FC236}">
                <a16:creationId xmlns:a16="http://schemas.microsoft.com/office/drawing/2014/main" id="{5DD93963-BF46-582F-CA7E-7A64AE3D4419}"/>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19</a:t>
            </a:fld>
            <a:endParaRPr sz="105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518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43"/>
        <p:cNvGrpSpPr/>
        <p:nvPr/>
      </p:nvGrpSpPr>
      <p:grpSpPr>
        <a:xfrm>
          <a:off x="0" y="0"/>
          <a:ext cx="0" cy="0"/>
          <a:chOff x="0" y="0"/>
          <a:chExt cx="0" cy="0"/>
        </a:xfrm>
      </p:grpSpPr>
      <p:sp>
        <p:nvSpPr>
          <p:cNvPr id="40" name="Rectangle 39">
            <a:extLst>
              <a:ext uri="{FF2B5EF4-FFF2-40B4-BE49-F238E27FC236}">
                <a16:creationId xmlns:a16="http://schemas.microsoft.com/office/drawing/2014/main" id="{A48E111F-9EFD-8B06-65B5-36E28D99C5D6}"/>
              </a:ext>
            </a:extLst>
          </p:cNvPr>
          <p:cNvSpPr/>
          <p:nvPr/>
        </p:nvSpPr>
        <p:spPr>
          <a:xfrm>
            <a:off x="399392" y="416510"/>
            <a:ext cx="11792608" cy="60249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TextBox 22">
            <a:extLst>
              <a:ext uri="{FF2B5EF4-FFF2-40B4-BE49-F238E27FC236}">
                <a16:creationId xmlns:a16="http://schemas.microsoft.com/office/drawing/2014/main" id="{E4580B5C-6495-1D6A-2D18-DA5F4B00A97E}"/>
              </a:ext>
            </a:extLst>
          </p:cNvPr>
          <p:cNvSpPr txBox="1"/>
          <p:nvPr/>
        </p:nvSpPr>
        <p:spPr>
          <a:xfrm>
            <a:off x="2651640" y="291605"/>
            <a:ext cx="6332482" cy="508344"/>
          </a:xfrm>
          <a:prstGeom prst="rect">
            <a:avLst/>
          </a:prstGeom>
          <a:noFill/>
        </p:spPr>
        <p:txBody>
          <a:bodyPr wrap="square" lIns="91440" tIns="45720" rIns="91440" bIns="45720" anchor="t">
            <a:spAutoFit/>
          </a:bodyPr>
          <a:lstStyle/>
          <a:p>
            <a:pPr>
              <a:lnSpc>
                <a:spcPct val="200000"/>
              </a:lnSpc>
            </a:pPr>
            <a:endParaRPr lang="en" sz="1600" i="1" dirty="0">
              <a:solidFill>
                <a:schemeClr val="bg1"/>
              </a:solidFill>
              <a:latin typeface="Georgia" panose="02040502050405020303" pitchFamily="18" charset="0"/>
              <a:ea typeface="Montserrat"/>
              <a:cs typeface="Arial" panose="020B0604020202020204" pitchFamily="34" charset="0"/>
            </a:endParaRPr>
          </a:p>
        </p:txBody>
      </p:sp>
      <p:sp>
        <p:nvSpPr>
          <p:cNvPr id="246" name="Google Shape;246;p44"/>
          <p:cNvSpPr txBox="1">
            <a:spLocks noGrp="1"/>
          </p:cNvSpPr>
          <p:nvPr>
            <p:ph type="title"/>
          </p:nvPr>
        </p:nvSpPr>
        <p:spPr>
          <a:xfrm>
            <a:off x="1164341" y="1542357"/>
            <a:ext cx="12192000" cy="714000"/>
          </a:xfrm>
          <a:prstGeom prst="rect">
            <a:avLst/>
          </a:prstGeom>
          <a:noFill/>
          <a:ln>
            <a:noFill/>
          </a:ln>
        </p:spPr>
        <p:txBody>
          <a:bodyPr spcFirstLastPara="1" vert="horz" wrap="square" lIns="0" tIns="12700" rIns="0" bIns="0" rtlCol="0" anchor="ctr" anchorCtr="0">
            <a:noAutofit/>
          </a:bodyPr>
          <a:lstStyle/>
          <a:p>
            <a:pPr>
              <a:lnSpc>
                <a:spcPct val="100000"/>
              </a:lnSpc>
              <a:buClr>
                <a:srgbClr val="FFFFFF"/>
              </a:buClr>
              <a:buSzPts val="900"/>
            </a:pPr>
            <a:r>
              <a:rPr lang="en" dirty="0">
                <a:solidFill>
                  <a:schemeClr val="bg1"/>
                </a:solidFill>
                <a:latin typeface="Georgia" panose="02040502050405020303" pitchFamily="18" charset="0"/>
                <a:ea typeface="Proxima Nova"/>
                <a:sym typeface="Proxima Nova"/>
              </a:rPr>
              <a:t>Table of Contents</a:t>
            </a:r>
            <a:endParaRPr dirty="0">
              <a:solidFill>
                <a:schemeClr val="bg1"/>
              </a:solidFill>
              <a:latin typeface="Georgia" panose="02040502050405020303" pitchFamily="18" charset="0"/>
              <a:ea typeface="Proxima Nova"/>
              <a:sym typeface="Proxima Nova"/>
            </a:endParaRPr>
          </a:p>
        </p:txBody>
      </p:sp>
      <p:sp>
        <p:nvSpPr>
          <p:cNvPr id="41" name="Rectangle 40">
            <a:extLst>
              <a:ext uri="{FF2B5EF4-FFF2-40B4-BE49-F238E27FC236}">
                <a16:creationId xmlns:a16="http://schemas.microsoft.com/office/drawing/2014/main" id="{A5F2D830-DB93-44B9-5E08-B17B34A870AE}"/>
              </a:ext>
            </a:extLst>
          </p:cNvPr>
          <p:cNvSpPr/>
          <p:nvPr/>
        </p:nvSpPr>
        <p:spPr>
          <a:xfrm>
            <a:off x="10620102" y="0"/>
            <a:ext cx="118433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aphicFrame>
        <p:nvGraphicFramePr>
          <p:cNvPr id="2" name="Table 1">
            <a:extLst>
              <a:ext uri="{FF2B5EF4-FFF2-40B4-BE49-F238E27FC236}">
                <a16:creationId xmlns:a16="http://schemas.microsoft.com/office/drawing/2014/main" id="{808579B9-DE6A-3536-6FF8-19AB99447AA7}"/>
              </a:ext>
            </a:extLst>
          </p:cNvPr>
          <p:cNvGraphicFramePr>
            <a:graphicFrameLocks noGrp="1"/>
          </p:cNvGraphicFramePr>
          <p:nvPr>
            <p:extLst>
              <p:ext uri="{D42A27DB-BD31-4B8C-83A1-F6EECF244321}">
                <p14:modId xmlns:p14="http://schemas.microsoft.com/office/powerpoint/2010/main" val="1159921343"/>
              </p:ext>
            </p:extLst>
          </p:nvPr>
        </p:nvGraphicFramePr>
        <p:xfrm>
          <a:off x="1164341" y="2404731"/>
          <a:ext cx="8128000" cy="3531384"/>
        </p:xfrm>
        <a:graphic>
          <a:graphicData uri="http://schemas.openxmlformats.org/drawingml/2006/table">
            <a:tbl>
              <a:tblPr firstRow="1" bandRow="1">
                <a:tableStyleId>{2D5ABB26-0587-4C30-8999-92F81FD0307C}</a:tableStyleId>
              </a:tblPr>
              <a:tblGrid>
                <a:gridCol w="6651900">
                  <a:extLst>
                    <a:ext uri="{9D8B030D-6E8A-4147-A177-3AD203B41FA5}">
                      <a16:colId xmlns:a16="http://schemas.microsoft.com/office/drawing/2014/main" val="1649638883"/>
                    </a:ext>
                  </a:extLst>
                </a:gridCol>
                <a:gridCol w="1476100">
                  <a:extLst>
                    <a:ext uri="{9D8B030D-6E8A-4147-A177-3AD203B41FA5}">
                      <a16:colId xmlns:a16="http://schemas.microsoft.com/office/drawing/2014/main" val="582307566"/>
                    </a:ext>
                  </a:extLst>
                </a:gridCol>
              </a:tblGrid>
              <a:tr h="365223">
                <a:tc>
                  <a:txBody>
                    <a:bodyPr/>
                    <a:lstStyle/>
                    <a:p>
                      <a:r>
                        <a:rPr lang="en" sz="1400" dirty="0">
                          <a:solidFill>
                            <a:schemeClr val="bg1"/>
                          </a:solidFill>
                          <a:latin typeface="Georgia"/>
                          <a:ea typeface="Montserrat"/>
                          <a:cs typeface="Arial"/>
                          <a:sym typeface="Montserrat"/>
                        </a:rPr>
                        <a:t>Guide at a Glance</a:t>
                      </a:r>
                      <a:endParaRPr lang="en-US" sz="1400" dirty="0"/>
                    </a:p>
                  </a:txBody>
                  <a:tcPr anchor="ctr">
                    <a:lnB w="6350" cap="flat" cmpd="sng" algn="ctr">
                      <a:solidFill>
                        <a:schemeClr val="accent4"/>
                      </a:solidFill>
                      <a:prstDash val="solid"/>
                      <a:round/>
                      <a:headEnd type="none" w="med" len="med"/>
                      <a:tailEnd type="none" w="med" len="med"/>
                    </a:lnB>
                  </a:tcPr>
                </a:tc>
                <a:tc>
                  <a:txBody>
                    <a:bodyPr/>
                    <a:lstStyle/>
                    <a:p>
                      <a:pPr algn="r"/>
                      <a:r>
                        <a:rPr lang="en" sz="1400" dirty="0">
                          <a:solidFill>
                            <a:schemeClr val="bg1"/>
                          </a:solidFill>
                          <a:latin typeface="Georgia"/>
                          <a:ea typeface="Montserrat"/>
                          <a:cs typeface="Arial"/>
                          <a:sym typeface="Montserrat"/>
                        </a:rPr>
                        <a:t>Page 3</a:t>
                      </a:r>
                      <a:endParaRPr lang="en-US" sz="1400" dirty="0"/>
                    </a:p>
                  </a:txBody>
                  <a:tcPr anchor="ctr">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7926007"/>
                  </a:ext>
                </a:extLst>
              </a:tr>
              <a:tr h="365223">
                <a:tc>
                  <a:txBody>
                    <a:bodyPr/>
                    <a:lstStyle/>
                    <a:p>
                      <a:r>
                        <a:rPr lang="en-US" sz="1400" dirty="0">
                          <a:solidFill>
                            <a:schemeClr val="bg1"/>
                          </a:solidFill>
                          <a:latin typeface="Georgia"/>
                          <a:ea typeface="Montserrat"/>
                          <a:cs typeface="Arial"/>
                          <a:sym typeface="Montserrat"/>
                        </a:rPr>
                        <a:t>About This Guide</a:t>
                      </a:r>
                      <a:endParaRPr lang="en-US" sz="1400" dirty="0"/>
                    </a:p>
                  </a:txBody>
                  <a:tcPr anchor="ct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r"/>
                      <a:r>
                        <a:rPr lang="en" sz="1400" dirty="0">
                          <a:solidFill>
                            <a:schemeClr val="bg1"/>
                          </a:solidFill>
                          <a:latin typeface="Georgia"/>
                          <a:ea typeface="Montserrat"/>
                          <a:cs typeface="Arial"/>
                          <a:sym typeface="Montserrat"/>
                        </a:rPr>
                        <a:t>Page 8</a:t>
                      </a:r>
                      <a:endParaRPr lang="en-US" sz="1400" dirty="0"/>
                    </a:p>
                  </a:txBody>
                  <a:tcPr anchor="ct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247950499"/>
                  </a:ext>
                </a:extLst>
              </a:tr>
              <a:tr h="36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400" dirty="0">
                          <a:solidFill>
                            <a:schemeClr val="bg1"/>
                          </a:solidFill>
                          <a:latin typeface="Georgia"/>
                          <a:ea typeface="Montserrat"/>
                          <a:cs typeface="Arial"/>
                          <a:sym typeface="Montserrat"/>
                        </a:rPr>
                        <a:t>Messaging Recommendations &amp; Audience Insights</a:t>
                      </a:r>
                      <a:endParaRPr lang="en" sz="1400" dirty="0">
                        <a:solidFill>
                          <a:schemeClr val="bg1"/>
                        </a:solidFill>
                        <a:latin typeface="Georgia"/>
                        <a:ea typeface="Montserrat"/>
                        <a:cs typeface="Arial"/>
                      </a:endParaRPr>
                    </a:p>
                  </a:txBody>
                  <a:tcPr anchor="ct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r"/>
                      <a:r>
                        <a:rPr lang="en" sz="1400" dirty="0">
                          <a:solidFill>
                            <a:schemeClr val="bg1"/>
                          </a:solidFill>
                          <a:latin typeface="Georgia"/>
                          <a:ea typeface="Montserrat"/>
                          <a:cs typeface="Arial"/>
                          <a:sym typeface="Montserrat"/>
                        </a:rPr>
                        <a:t>Page </a:t>
                      </a:r>
                      <a:r>
                        <a:rPr lang="en" sz="1400" dirty="0">
                          <a:solidFill>
                            <a:schemeClr val="bg1"/>
                          </a:solidFill>
                          <a:latin typeface="Georgia"/>
                          <a:ea typeface="Montserrat"/>
                          <a:cs typeface="Arial"/>
                        </a:rPr>
                        <a:t>11</a:t>
                      </a:r>
                      <a:endParaRPr lang="en-US" sz="1400" dirty="0"/>
                    </a:p>
                  </a:txBody>
                  <a:tcPr anchor="ct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900915660"/>
                  </a:ext>
                </a:extLst>
              </a:tr>
              <a:tr h="274476">
                <a:tc>
                  <a:txBody>
                    <a:bodyPr/>
                    <a:lstStyle/>
                    <a:p>
                      <a:r>
                        <a:rPr lang="en" sz="1400" dirty="0">
                          <a:solidFill>
                            <a:schemeClr val="bg1"/>
                          </a:solidFill>
                          <a:latin typeface="Georgia"/>
                          <a:ea typeface="Montserrat"/>
                          <a:cs typeface="Arial"/>
                          <a:sym typeface="Montserrat"/>
                        </a:rPr>
                        <a:t>Activating the Messaging:</a:t>
                      </a:r>
                      <a:r>
                        <a:rPr lang="en" sz="1400" dirty="0">
                          <a:solidFill>
                            <a:schemeClr val="bg1"/>
                          </a:solidFill>
                          <a:latin typeface="Georgia"/>
                          <a:ea typeface="Montserrat"/>
                          <a:cs typeface="Arial"/>
                        </a:rPr>
                        <a:t> Recommendations &amp; Examples:</a:t>
                      </a:r>
                      <a:endParaRPr lang="en-US" sz="1400" dirty="0">
                        <a:solidFill>
                          <a:schemeClr val="bg1"/>
                        </a:solidFill>
                        <a:latin typeface="Georgia"/>
                        <a:ea typeface="Montserrat"/>
                        <a:cs typeface="Arial"/>
                      </a:endParaRPr>
                    </a:p>
                  </a:txBody>
                  <a:tcPr anchor="ctr">
                    <a:lnL>
                      <a:noFill/>
                    </a:lnL>
                    <a:lnR>
                      <a:noFill/>
                    </a:lnR>
                    <a:lnT w="6350" cap="flat" cmpd="sng" algn="ctr">
                      <a:solidFill>
                        <a:schemeClr val="accent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400" dirty="0"/>
                    </a:p>
                  </a:txBody>
                  <a:tcPr anchor="ctr">
                    <a:lnL>
                      <a:noFill/>
                    </a:lnL>
                    <a:lnR>
                      <a:noFill/>
                    </a:lnR>
                    <a:lnT w="6350" cap="flat" cmpd="sng" algn="ctr">
                      <a:solidFill>
                        <a:schemeClr val="accent4"/>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6797031"/>
                  </a:ext>
                </a:extLst>
              </a:tr>
              <a:tr h="2744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400" i="1" dirty="0">
                          <a:solidFill>
                            <a:schemeClr val="bg1"/>
                          </a:solidFill>
                          <a:latin typeface="Georgia"/>
                          <a:ea typeface="Montserrat"/>
                          <a:cs typeface="Arial"/>
                        </a:rPr>
                        <a:t>Build Trust</a:t>
                      </a:r>
                      <a:endParaRPr lang="en-US" sz="1400" i="1" dirty="0">
                        <a:solidFill>
                          <a:schemeClr val="bg1"/>
                        </a:solidFill>
                        <a:latin typeface="Georgia"/>
                        <a:ea typeface="Montserrat"/>
                        <a:cs typeface="Arial"/>
                      </a:endParaRPr>
                    </a:p>
                  </a:txBody>
                  <a:tcPr marL="457200" anchor="ctr">
                    <a:lnT w="635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 sz="1400" dirty="0">
                          <a:solidFill>
                            <a:schemeClr val="bg1"/>
                          </a:solidFill>
                          <a:latin typeface="Georgia"/>
                          <a:ea typeface="Montserrat"/>
                          <a:cs typeface="Arial"/>
                        </a:rPr>
                        <a:t>Page 13</a:t>
                      </a:r>
                      <a:endParaRPr lang="en-US" sz="1400" dirty="0"/>
                    </a:p>
                  </a:txBody>
                  <a:tcPr anchor="ctr">
                    <a:lnT w="635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24642709"/>
                  </a:ext>
                </a:extLst>
              </a:tr>
              <a:tr h="365223">
                <a:tc>
                  <a:txBody>
                    <a:bodyPr/>
                    <a:lstStyle/>
                    <a:p>
                      <a:r>
                        <a:rPr lang="en" sz="1400" i="1" dirty="0">
                          <a:solidFill>
                            <a:schemeClr val="bg1"/>
                          </a:solidFill>
                          <a:latin typeface="Georgia"/>
                          <a:ea typeface="Montserrat"/>
                          <a:cs typeface="Arial"/>
                        </a:rPr>
                        <a:t>Acknowledge Complexities, Calm Concerns</a:t>
                      </a:r>
                    </a:p>
                  </a:txBody>
                  <a:tcPr marL="457200" anchor="ct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r"/>
                      <a:r>
                        <a:rPr lang="en" sz="1400" dirty="0">
                          <a:solidFill>
                            <a:schemeClr val="bg1"/>
                          </a:solidFill>
                          <a:latin typeface="Georgia"/>
                          <a:ea typeface="Montserrat"/>
                          <a:cs typeface="Arial"/>
                        </a:rPr>
                        <a:t>Page 19</a:t>
                      </a:r>
                      <a:endParaRPr lang="en-US" sz="1400" dirty="0"/>
                    </a:p>
                  </a:txBody>
                  <a:tcPr anchor="ct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466968945"/>
                  </a:ext>
                </a:extLst>
              </a:tr>
              <a:tr h="36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400" i="1" dirty="0">
                          <a:solidFill>
                            <a:schemeClr val="bg1"/>
                          </a:solidFill>
                          <a:latin typeface="Georgia"/>
                          <a:ea typeface="Montserrat"/>
                          <a:cs typeface="Arial"/>
                        </a:rPr>
                        <a:t>Nurture Compassion</a:t>
                      </a:r>
                    </a:p>
                  </a:txBody>
                  <a:tcPr marL="457200" anchor="ct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r"/>
                      <a:r>
                        <a:rPr lang="en" sz="1400" dirty="0">
                          <a:solidFill>
                            <a:schemeClr val="bg1"/>
                          </a:solidFill>
                          <a:latin typeface="Georgia"/>
                          <a:ea typeface="Montserrat"/>
                          <a:cs typeface="Arial"/>
                        </a:rPr>
                        <a:t>Page 23</a:t>
                      </a:r>
                      <a:endParaRPr lang="en-US" sz="1400" dirty="0"/>
                    </a:p>
                  </a:txBody>
                  <a:tcPr anchor="ct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22009523"/>
                  </a:ext>
                </a:extLst>
              </a:tr>
              <a:tr h="36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400" i="1" dirty="0">
                          <a:solidFill>
                            <a:schemeClr val="bg1"/>
                          </a:solidFill>
                          <a:latin typeface="Georgia"/>
                          <a:ea typeface="Montserrat"/>
                          <a:cs typeface="Arial"/>
                        </a:rPr>
                        <a:t>Elevate Solutions</a:t>
                      </a:r>
                    </a:p>
                  </a:txBody>
                  <a:tcPr marL="457200" anchor="ct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r"/>
                      <a:r>
                        <a:rPr lang="en" sz="1400" dirty="0">
                          <a:solidFill>
                            <a:schemeClr val="bg1"/>
                          </a:solidFill>
                          <a:latin typeface="Georgia"/>
                          <a:ea typeface="Montserrat"/>
                          <a:cs typeface="Arial"/>
                        </a:rPr>
                        <a:t>Page 28</a:t>
                      </a:r>
                      <a:endParaRPr lang="en-US" sz="1400" dirty="0"/>
                    </a:p>
                  </a:txBody>
                  <a:tcPr anchor="ct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266709"/>
                  </a:ext>
                </a:extLst>
              </a:tr>
              <a:tr h="36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400" dirty="0">
                          <a:solidFill>
                            <a:schemeClr val="bg1"/>
                          </a:solidFill>
                          <a:latin typeface="Georgia"/>
                          <a:ea typeface="Montserrat"/>
                          <a:cs typeface="Arial"/>
                          <a:sym typeface="Montserrat"/>
                        </a:rPr>
                        <a:t>Appendix: More About this Guide &amp; Additional Resources</a:t>
                      </a:r>
                      <a:endParaRPr lang="en-US" sz="1400" dirty="0">
                        <a:solidFill>
                          <a:schemeClr val="bg1"/>
                        </a:solidFill>
                        <a:latin typeface="Georgia"/>
                        <a:ea typeface="Montserrat"/>
                        <a:cs typeface="Arial"/>
                      </a:endParaRPr>
                    </a:p>
                  </a:txBody>
                  <a:tcPr anchor="ct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r"/>
                      <a:r>
                        <a:rPr lang="en" sz="1400" dirty="0">
                          <a:solidFill>
                            <a:schemeClr val="bg1"/>
                          </a:solidFill>
                          <a:latin typeface="Georgia"/>
                          <a:ea typeface="Montserrat"/>
                          <a:cs typeface="Arial"/>
                          <a:sym typeface="Montserrat"/>
                        </a:rPr>
                        <a:t>Page </a:t>
                      </a:r>
                      <a:r>
                        <a:rPr lang="en" sz="1400" dirty="0">
                          <a:solidFill>
                            <a:schemeClr val="bg1"/>
                          </a:solidFill>
                          <a:latin typeface="Georgia"/>
                          <a:ea typeface="Montserrat"/>
                          <a:cs typeface="Arial"/>
                        </a:rPr>
                        <a:t>32</a:t>
                      </a:r>
                      <a:endParaRPr lang="en-US" sz="1400" dirty="0"/>
                    </a:p>
                  </a:txBody>
                  <a:tcPr anchor="ct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442386435"/>
                  </a:ext>
                </a:extLst>
              </a:tr>
              <a:tr h="365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400" dirty="0">
                          <a:solidFill>
                            <a:schemeClr val="bg1"/>
                          </a:solidFill>
                          <a:latin typeface="Georgia"/>
                          <a:ea typeface="Montserrat"/>
                          <a:cs typeface="Arial"/>
                        </a:rPr>
                        <a:t>Appendix: Research</a:t>
                      </a:r>
                    </a:p>
                  </a:txBody>
                  <a:tcPr anchor="ctr">
                    <a:lnT w="6350" cap="flat" cmpd="sng" algn="ctr">
                      <a:solidFill>
                        <a:schemeClr val="accent4"/>
                      </a:solidFill>
                      <a:prstDash val="solid"/>
                      <a:round/>
                      <a:headEnd type="none" w="med" len="med"/>
                      <a:tailEnd type="none" w="med" len="med"/>
                    </a:lnT>
                  </a:tcPr>
                </a:tc>
                <a:tc>
                  <a:txBody>
                    <a:bodyPr/>
                    <a:lstStyle/>
                    <a:p>
                      <a:pPr algn="r"/>
                      <a:r>
                        <a:rPr lang="en" sz="1400" dirty="0">
                          <a:solidFill>
                            <a:schemeClr val="bg1"/>
                          </a:solidFill>
                          <a:latin typeface="Georgia"/>
                          <a:ea typeface="Montserrat"/>
                          <a:cs typeface="Arial"/>
                        </a:rPr>
                        <a:t>Page 38</a:t>
                      </a:r>
                      <a:endParaRPr lang="en-US" sz="1400" dirty="0"/>
                    </a:p>
                  </a:txBody>
                  <a:tcPr anchor="ctr">
                    <a:lnT w="635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324059762"/>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1"/>
        <p:cNvGrpSpPr/>
        <p:nvPr/>
      </p:nvGrpSpPr>
      <p:grpSpPr>
        <a:xfrm>
          <a:off x="0" y="0"/>
          <a:ext cx="0" cy="0"/>
          <a:chOff x="0" y="0"/>
          <a:chExt cx="0" cy="0"/>
        </a:xfrm>
      </p:grpSpPr>
      <p:sp>
        <p:nvSpPr>
          <p:cNvPr id="7" name="Google Shape;290;p48">
            <a:extLst>
              <a:ext uri="{FF2B5EF4-FFF2-40B4-BE49-F238E27FC236}">
                <a16:creationId xmlns:a16="http://schemas.microsoft.com/office/drawing/2014/main" id="{E333C931-87A5-4B21-11A7-85EE236DC08E}"/>
              </a:ext>
            </a:extLst>
          </p:cNvPr>
          <p:cNvSpPr/>
          <p:nvPr/>
        </p:nvSpPr>
        <p:spPr>
          <a:xfrm>
            <a:off x="7827665" y="1973489"/>
            <a:ext cx="4409305" cy="4551180"/>
          </a:xfrm>
          <a:prstGeom prst="rect">
            <a:avLst/>
          </a:prstGeom>
          <a:solidFill>
            <a:srgbClr val="EBEFF2"/>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495" name="Google Shape;495;p67"/>
          <p:cNvSpPr txBox="1"/>
          <p:nvPr/>
        </p:nvSpPr>
        <p:spPr>
          <a:xfrm>
            <a:off x="387687" y="1809025"/>
            <a:ext cx="7153936" cy="1477287"/>
          </a:xfrm>
          <a:prstGeom prst="rect">
            <a:avLst/>
          </a:prstGeom>
          <a:noFill/>
          <a:ln>
            <a:noFill/>
          </a:ln>
        </p:spPr>
        <p:txBody>
          <a:bodyPr spcFirstLastPara="1" wrap="square" lIns="121900" tIns="121900" rIns="121900" bIns="121900" anchor="t" anchorCtr="0">
            <a:spAutoFit/>
          </a:bodyPr>
          <a:lstStyle/>
          <a:p>
            <a:r>
              <a:rPr lang="en" sz="1600" dirty="0">
                <a:solidFill>
                  <a:srgbClr val="4C5863"/>
                </a:solidFill>
                <a:latin typeface="Georgia" panose="02040502050405020303" pitchFamily="18" charset="0"/>
                <a:ea typeface="Roboto Slab Light"/>
                <a:cs typeface="Arial" panose="020B0604020202020204" pitchFamily="34" charset="0"/>
                <a:sym typeface="Roboto Slab Light"/>
              </a:rPr>
              <a:t>While the majority of Californians we surveyed agree that a four-year college degree is valuable, most also agree that college isn’t affordable today. Survey respondents indicated strong support for policies requiring colleges to more clearly publish their actual costs to students and the government, in the hopes that more transparency will push tuition prices down.</a:t>
            </a:r>
            <a:endParaRPr sz="1600" dirty="0">
              <a:solidFill>
                <a:srgbClr val="4C5863"/>
              </a:solidFill>
              <a:latin typeface="Georgia" panose="02040502050405020303" pitchFamily="18" charset="0"/>
              <a:ea typeface="Roboto Slab Light"/>
              <a:cs typeface="Arial" panose="020B0604020202020204" pitchFamily="34" charset="0"/>
              <a:sym typeface="Roboto Slab Light"/>
            </a:endParaRPr>
          </a:p>
        </p:txBody>
      </p:sp>
      <p:sp>
        <p:nvSpPr>
          <p:cNvPr id="6" name="Google Shape;495;p67">
            <a:extLst>
              <a:ext uri="{FF2B5EF4-FFF2-40B4-BE49-F238E27FC236}">
                <a16:creationId xmlns:a16="http://schemas.microsoft.com/office/drawing/2014/main" id="{B5BF8B98-DD65-C4EE-0D1E-2F28A5034246}"/>
              </a:ext>
            </a:extLst>
          </p:cNvPr>
          <p:cNvSpPr txBox="1"/>
          <p:nvPr/>
        </p:nvSpPr>
        <p:spPr>
          <a:xfrm>
            <a:off x="8028075" y="2393800"/>
            <a:ext cx="2509068" cy="984845"/>
          </a:xfrm>
          <a:prstGeom prst="rect">
            <a:avLst/>
          </a:prstGeom>
          <a:noFill/>
          <a:ln>
            <a:noFill/>
          </a:ln>
        </p:spPr>
        <p:txBody>
          <a:bodyPr spcFirstLastPara="1" wrap="square" lIns="121900" tIns="121900" rIns="121900" bIns="121900" anchor="t" anchorCtr="0">
            <a:spAutoFit/>
          </a:bodyPr>
          <a:lstStyle/>
          <a:p>
            <a:pPr marL="194729">
              <a:buSzPts val="1300"/>
            </a:pPr>
            <a:r>
              <a:rPr lang="en" sz="2400" dirty="0">
                <a:solidFill>
                  <a:schemeClr val="accent1"/>
                </a:solidFill>
                <a:latin typeface="Georgia" panose="02040502050405020303" pitchFamily="18" charset="0"/>
                <a:ea typeface="Roboto Slab"/>
                <a:cs typeface="Arial" panose="020B0604020202020204" pitchFamily="34" charset="0"/>
                <a:sym typeface="Roboto Slab"/>
              </a:rPr>
              <a:t>Nearly 9 in 10</a:t>
            </a:r>
            <a:r>
              <a:rPr lang="en" sz="2400" dirty="0">
                <a:solidFill>
                  <a:schemeClr val="accent1"/>
                </a:solidFill>
                <a:latin typeface="Georgia" panose="02040502050405020303" pitchFamily="18" charset="0"/>
                <a:ea typeface="Roboto Slab Light"/>
                <a:cs typeface="Arial" panose="020B0604020202020204" pitchFamily="34" charset="0"/>
                <a:sym typeface="Roboto Slab Light"/>
              </a:rPr>
              <a:t> </a:t>
            </a:r>
          </a:p>
          <a:p>
            <a:pPr marL="194729">
              <a:buSzPts val="1300"/>
            </a:pPr>
            <a:r>
              <a:rPr lang="en" sz="1200" b="1" dirty="0">
                <a:solidFill>
                  <a:schemeClr val="accent1"/>
                </a:solidFill>
                <a:latin typeface="Arial" panose="020B0604020202020204" pitchFamily="34" charset="0"/>
                <a:ea typeface="Roboto Slab Light"/>
                <a:cs typeface="Arial" panose="020B0604020202020204" pitchFamily="34" charset="0"/>
                <a:sym typeface="Roboto Slab Light"/>
              </a:rPr>
              <a:t>find a four-year college degree valuable</a:t>
            </a:r>
          </a:p>
        </p:txBody>
      </p:sp>
      <p:sp>
        <p:nvSpPr>
          <p:cNvPr id="10" name="Google Shape;495;p67">
            <a:extLst>
              <a:ext uri="{FF2B5EF4-FFF2-40B4-BE49-F238E27FC236}">
                <a16:creationId xmlns:a16="http://schemas.microsoft.com/office/drawing/2014/main" id="{3CD06920-2691-445B-749C-217EE87A3628}"/>
              </a:ext>
            </a:extLst>
          </p:cNvPr>
          <p:cNvSpPr txBox="1"/>
          <p:nvPr/>
        </p:nvSpPr>
        <p:spPr>
          <a:xfrm>
            <a:off x="8028075" y="3572442"/>
            <a:ext cx="2814096" cy="984845"/>
          </a:xfrm>
          <a:prstGeom prst="rect">
            <a:avLst/>
          </a:prstGeom>
          <a:noFill/>
          <a:ln>
            <a:noFill/>
          </a:ln>
        </p:spPr>
        <p:txBody>
          <a:bodyPr spcFirstLastPara="1" wrap="square" lIns="121900" tIns="121900" rIns="121900" bIns="121900" anchor="t" anchorCtr="0">
            <a:spAutoFit/>
          </a:bodyPr>
          <a:lstStyle/>
          <a:p>
            <a:pPr marL="194729">
              <a:buSzPts val="1300"/>
            </a:pPr>
            <a:r>
              <a:rPr lang="en" sz="2400" dirty="0">
                <a:solidFill>
                  <a:schemeClr val="accent1"/>
                </a:solidFill>
                <a:latin typeface="Georgia" panose="02040502050405020303" pitchFamily="18" charset="0"/>
                <a:ea typeface="Roboto Slab"/>
                <a:cs typeface="Arial" panose="020B0604020202020204" pitchFamily="34" charset="0"/>
                <a:sym typeface="Roboto Slab"/>
              </a:rPr>
              <a:t>More than 3 in 4</a:t>
            </a:r>
            <a:r>
              <a:rPr lang="en" sz="2400" dirty="0">
                <a:solidFill>
                  <a:schemeClr val="accent1"/>
                </a:solidFill>
                <a:latin typeface="Georgia" panose="02040502050405020303" pitchFamily="18" charset="0"/>
                <a:ea typeface="Roboto Slab Light"/>
                <a:cs typeface="Arial" panose="020B0604020202020204" pitchFamily="34" charset="0"/>
                <a:sym typeface="Roboto Slab Light"/>
              </a:rPr>
              <a:t> </a:t>
            </a:r>
            <a:r>
              <a:rPr lang="en" sz="1200" b="1" dirty="0">
                <a:solidFill>
                  <a:schemeClr val="accent1"/>
                </a:solidFill>
                <a:latin typeface="Arial" panose="020B0604020202020204" pitchFamily="34" charset="0"/>
                <a:ea typeface="Roboto Slab Light"/>
                <a:cs typeface="Arial" panose="020B0604020202020204" pitchFamily="34" charset="0"/>
                <a:sym typeface="Roboto Slab Light"/>
              </a:rPr>
              <a:t>say college isn’t affordable today</a:t>
            </a:r>
          </a:p>
        </p:txBody>
      </p:sp>
      <p:sp>
        <p:nvSpPr>
          <p:cNvPr id="11" name="Google Shape;495;p67">
            <a:extLst>
              <a:ext uri="{FF2B5EF4-FFF2-40B4-BE49-F238E27FC236}">
                <a16:creationId xmlns:a16="http://schemas.microsoft.com/office/drawing/2014/main" id="{C86F5043-E142-1031-B53C-A1D865B9DF74}"/>
              </a:ext>
            </a:extLst>
          </p:cNvPr>
          <p:cNvSpPr txBox="1"/>
          <p:nvPr/>
        </p:nvSpPr>
        <p:spPr>
          <a:xfrm>
            <a:off x="8028075" y="4612769"/>
            <a:ext cx="3304557" cy="1538842"/>
          </a:xfrm>
          <a:prstGeom prst="rect">
            <a:avLst/>
          </a:prstGeom>
          <a:noFill/>
          <a:ln>
            <a:noFill/>
          </a:ln>
        </p:spPr>
        <p:txBody>
          <a:bodyPr spcFirstLastPara="1" wrap="square" lIns="121900" tIns="121900" rIns="121900" bIns="121900" anchor="t" anchorCtr="0">
            <a:spAutoFit/>
          </a:bodyPr>
          <a:lstStyle/>
          <a:p>
            <a:pPr marL="194729">
              <a:buSzPts val="1300"/>
            </a:pPr>
            <a:r>
              <a:rPr lang="en" sz="2400" dirty="0">
                <a:solidFill>
                  <a:schemeClr val="accent1"/>
                </a:solidFill>
                <a:latin typeface="Georgia" panose="02040502050405020303" pitchFamily="18" charset="0"/>
                <a:ea typeface="Roboto Slab"/>
                <a:cs typeface="Arial" panose="020B0604020202020204" pitchFamily="34" charset="0"/>
                <a:sym typeface="Roboto Slab"/>
              </a:rPr>
              <a:t>Nearly 9 in 10 </a:t>
            </a:r>
          </a:p>
          <a:p>
            <a:pPr marL="194729">
              <a:buSzPts val="1300"/>
            </a:pPr>
            <a:r>
              <a:rPr lang="en" sz="1200" b="1" dirty="0">
                <a:solidFill>
                  <a:schemeClr val="accent1"/>
                </a:solidFill>
                <a:latin typeface="Arial" panose="020B0604020202020204" pitchFamily="34" charset="0"/>
                <a:ea typeface="Roboto Slab Light"/>
                <a:cs typeface="Arial" panose="020B0604020202020204" pitchFamily="34" charset="0"/>
                <a:sym typeface="Roboto Slab Light"/>
              </a:rPr>
              <a:t>strongly favor requiring colleges to more clearly publish their actual costs to students and the government, in the hopes that more transparency will push tuition prices down</a:t>
            </a:r>
            <a:endParaRPr sz="1200" b="1" dirty="0">
              <a:solidFill>
                <a:schemeClr val="accent1"/>
              </a:solidFill>
              <a:latin typeface="Arial" panose="020B0604020202020204" pitchFamily="34" charset="0"/>
              <a:ea typeface="Roboto Slab Light"/>
              <a:cs typeface="Arial" panose="020B0604020202020204" pitchFamily="34" charset="0"/>
              <a:sym typeface="Roboto Slab Light"/>
            </a:endParaRPr>
          </a:p>
        </p:txBody>
      </p:sp>
      <p:pic>
        <p:nvPicPr>
          <p:cNvPr id="12" name="Picture 11">
            <a:extLst>
              <a:ext uri="{FF2B5EF4-FFF2-40B4-BE49-F238E27FC236}">
                <a16:creationId xmlns:a16="http://schemas.microsoft.com/office/drawing/2014/main" id="{43AD4EE0-89A1-B771-3C29-8172E5BE67CA}"/>
              </a:ext>
            </a:extLst>
          </p:cNvPr>
          <p:cNvPicPr>
            <a:picLocks noChangeAspect="1"/>
          </p:cNvPicPr>
          <p:nvPr/>
        </p:nvPicPr>
        <p:blipFill rotWithShape="1">
          <a:blip r:embed="rId3"/>
          <a:srcRect t="10493" b="24013"/>
          <a:stretch/>
        </p:blipFill>
        <p:spPr>
          <a:xfrm>
            <a:off x="0" y="3535883"/>
            <a:ext cx="7596554" cy="3322115"/>
          </a:xfrm>
          <a:prstGeom prst="rect">
            <a:avLst/>
          </a:prstGeom>
        </p:spPr>
      </p:pic>
      <p:sp>
        <p:nvSpPr>
          <p:cNvPr id="13" name="Text Placeholder 27">
            <a:extLst>
              <a:ext uri="{FF2B5EF4-FFF2-40B4-BE49-F238E27FC236}">
                <a16:creationId xmlns:a16="http://schemas.microsoft.com/office/drawing/2014/main" id="{1714106F-D62D-3FC5-784B-B55405162EC6}"/>
              </a:ext>
            </a:extLst>
          </p:cNvPr>
          <p:cNvSpPr txBox="1">
            <a:spLocks/>
          </p:cNvSpPr>
          <p:nvPr/>
        </p:nvSpPr>
        <p:spPr>
          <a:xfrm rot="5400000" flipH="1">
            <a:off x="5896100" y="-5905279"/>
            <a:ext cx="460762" cy="12252960"/>
          </a:xfrm>
          <a:prstGeom prst="rect">
            <a:avLst/>
          </a:prstGeom>
          <a:solidFill>
            <a:srgbClr val="F7C582"/>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F7C582"/>
              </a:solidFill>
              <a:latin typeface="Arial" panose="020B0604020202020204" pitchFamily="34" charset="0"/>
            </a:endParaRPr>
          </a:p>
        </p:txBody>
      </p:sp>
      <p:sp>
        <p:nvSpPr>
          <p:cNvPr id="14" name="Delay 13">
            <a:extLst>
              <a:ext uri="{FF2B5EF4-FFF2-40B4-BE49-F238E27FC236}">
                <a16:creationId xmlns:a16="http://schemas.microsoft.com/office/drawing/2014/main" id="{AF6EACAB-FEAF-6CCE-B25D-BBD24AA7F803}"/>
              </a:ext>
            </a:extLst>
          </p:cNvPr>
          <p:cNvSpPr/>
          <p:nvPr/>
        </p:nvSpPr>
        <p:spPr>
          <a:xfrm rot="5400000">
            <a:off x="10198195" y="-11723"/>
            <a:ext cx="1524450" cy="1524450"/>
          </a:xfrm>
          <a:prstGeom prst="flowChartDelay">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479;p64">
            <a:extLst>
              <a:ext uri="{FF2B5EF4-FFF2-40B4-BE49-F238E27FC236}">
                <a16:creationId xmlns:a16="http://schemas.microsoft.com/office/drawing/2014/main" id="{F14ACF5B-3B26-C980-3C93-15CC130478C8}"/>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marL="0" indent="0">
              <a:buNone/>
            </a:pPr>
            <a:r>
              <a:rPr lang="en-ZA" sz="1100" b="1">
                <a:solidFill>
                  <a:schemeClr val="bg1"/>
                </a:solidFill>
              </a:rPr>
              <a:t>ACKNOWLEDGE COMPLEXITIES, CALM CONCERNS</a:t>
            </a:r>
          </a:p>
        </p:txBody>
      </p:sp>
      <p:sp>
        <p:nvSpPr>
          <p:cNvPr id="17" name="Title 1">
            <a:extLst>
              <a:ext uri="{FF2B5EF4-FFF2-40B4-BE49-F238E27FC236}">
                <a16:creationId xmlns:a16="http://schemas.microsoft.com/office/drawing/2014/main" id="{23188DAD-97E8-5718-2330-1266E770BB1A}"/>
              </a:ext>
            </a:extLst>
          </p:cNvPr>
          <p:cNvSpPr txBox="1">
            <a:spLocks/>
          </p:cNvSpPr>
          <p:nvPr/>
        </p:nvSpPr>
        <p:spPr>
          <a:xfrm>
            <a:off x="387687" y="1188409"/>
            <a:ext cx="6602275" cy="677094"/>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b="0" i="0" kern="1200" baseline="0">
                <a:solidFill>
                  <a:srgbClr val="004258"/>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a:solidFill>
                  <a:schemeClr val="accent3"/>
                </a:solidFill>
                <a:latin typeface="Georgia" panose="02040502050405020303" pitchFamily="18" charset="0"/>
              </a:rPr>
              <a:t>Research Insight</a:t>
            </a:r>
          </a:p>
        </p:txBody>
      </p:sp>
      <p:sp>
        <p:nvSpPr>
          <p:cNvPr id="18" name="Oval 17">
            <a:extLst>
              <a:ext uri="{FF2B5EF4-FFF2-40B4-BE49-F238E27FC236}">
                <a16:creationId xmlns:a16="http://schemas.microsoft.com/office/drawing/2014/main" id="{E8F076B9-7260-BBB8-40C5-63AE2BADC69D}"/>
              </a:ext>
            </a:extLst>
          </p:cNvPr>
          <p:cNvSpPr/>
          <p:nvPr/>
        </p:nvSpPr>
        <p:spPr>
          <a:xfrm>
            <a:off x="10537143" y="451582"/>
            <a:ext cx="846555" cy="846555"/>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pic>
        <p:nvPicPr>
          <p:cNvPr id="19" name="Graphic 18">
            <a:extLst>
              <a:ext uri="{FF2B5EF4-FFF2-40B4-BE49-F238E27FC236}">
                <a16:creationId xmlns:a16="http://schemas.microsoft.com/office/drawing/2014/main" id="{61E7E881-62EC-5FE2-B2FA-5B074391E1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03061" y="623545"/>
            <a:ext cx="489133" cy="489133"/>
          </a:xfrm>
          <a:prstGeom prst="rect">
            <a:avLst/>
          </a:prstGeom>
        </p:spPr>
      </p:pic>
      <p:sp>
        <p:nvSpPr>
          <p:cNvPr id="20" name="Google Shape;410;p60">
            <a:extLst>
              <a:ext uri="{FF2B5EF4-FFF2-40B4-BE49-F238E27FC236}">
                <a16:creationId xmlns:a16="http://schemas.microsoft.com/office/drawing/2014/main" id="{5A6C98C9-3214-F51B-0531-E15D1304E98A}"/>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20</a:t>
            </a:fld>
            <a:endParaRPr sz="1050" b="1">
              <a:solidFill>
                <a:schemeClr val="bg1"/>
              </a:solidFill>
              <a:latin typeface="Arial" panose="020B0604020202020204" pitchFamily="34" charset="0"/>
              <a:cs typeface="Arial" panose="020B0604020202020204" pitchFamily="34" charset="0"/>
            </a:endParaRPr>
          </a:p>
        </p:txBody>
      </p:sp>
      <p:sp>
        <p:nvSpPr>
          <p:cNvPr id="3" name="Google Shape;410;p60">
            <a:extLst>
              <a:ext uri="{FF2B5EF4-FFF2-40B4-BE49-F238E27FC236}">
                <a16:creationId xmlns:a16="http://schemas.microsoft.com/office/drawing/2014/main" id="{D8BDC82C-7A0D-C35D-533C-4770A9F54A90}"/>
              </a:ext>
            </a:extLst>
          </p:cNvPr>
          <p:cNvSpPr txBox="1">
            <a:spLocks/>
          </p:cNvSpPr>
          <p:nvPr/>
        </p:nvSpPr>
        <p:spPr>
          <a:xfrm>
            <a:off x="11749197" y="6484080"/>
            <a:ext cx="439206" cy="385200"/>
          </a:xfrm>
          <a:prstGeom prst="rect">
            <a:avLst/>
          </a:prstGeom>
          <a:noFill/>
          <a:ln>
            <a:noFill/>
          </a:ln>
        </p:spPr>
        <p:txBody>
          <a:bodyPr spcFirstLastPara="1" wrap="square" lIns="121900" tIns="121900" rIns="121900" bIns="121900" anchor="ctr" anchorCtr="0">
            <a:noAutofit/>
          </a:bodyPr>
          <a:lstStyle>
            <a:defPPr>
              <a:defRPr lang="en-US"/>
            </a:defPPr>
            <a:lvl1pPr marL="0" lvl="0" indent="0" algn="r" defTabSz="914400" rtl="0" eaLnBrk="1" latinLnBrk="0" hangingPunct="1">
              <a:lnSpc>
                <a:spcPct val="100000"/>
              </a:lnSpc>
              <a:spcBef>
                <a:spcPts val="0"/>
              </a:spcBef>
              <a:spcAft>
                <a:spcPts val="0"/>
              </a:spcAft>
              <a:buSzPts val="1000"/>
              <a:buNone/>
              <a:defRPr sz="1333" b="0" i="0" u="none" strike="noStrike" kern="1200" cap="none" baseline="0">
                <a:solidFill>
                  <a:schemeClr val="accent1"/>
                </a:solidFill>
                <a:latin typeface="Georgia" panose="02040502050405020303" pitchFamily="18" charset="0"/>
                <a:ea typeface="Roboto Slab"/>
                <a:cs typeface="Roboto Slab"/>
                <a:sym typeface="Roboto Slab"/>
              </a:defRPr>
            </a:lvl1pPr>
            <a:lvl2pPr marL="0" lvl="1"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2pPr>
            <a:lvl3pPr marL="0" lvl="2"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3pPr>
            <a:lvl4pPr marL="0" lvl="3"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4pPr>
            <a:lvl5pPr marL="0" lvl="4"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5pPr>
            <a:lvl6pPr marL="0" lvl="5"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6pPr>
            <a:lvl7pPr marL="0" lvl="6"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7pPr>
            <a:lvl8pPr marL="0" lvl="7"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8pPr>
            <a:lvl9pPr marL="0" lvl="8"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9pPr>
          </a:lstStyle>
          <a:p>
            <a:pPr>
              <a:buClr>
                <a:srgbClr val="000000"/>
              </a:buClr>
            </a:pPr>
            <a:fld id="{00000000-1234-1234-1234-123412341234}" type="slidenum">
              <a:rPr lang="en" sz="900" b="1">
                <a:solidFill>
                  <a:srgbClr val="FBB034"/>
                </a:solidFill>
                <a:latin typeface="Arial" panose="020B0604020202020204" pitchFamily="34" charset="0"/>
                <a:cs typeface="Arial" panose="020B0604020202020204" pitchFamily="34" charset="0"/>
              </a:rPr>
              <a:pPr>
                <a:buClr>
                  <a:srgbClr val="000000"/>
                </a:buClr>
              </a:pPr>
              <a:t>20</a:t>
            </a:fld>
            <a:endParaRPr lang="en" sz="1050" b="1">
              <a:solidFill>
                <a:srgbClr val="FBB034"/>
              </a:solidFill>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03"/>
        <p:cNvGrpSpPr/>
        <p:nvPr/>
      </p:nvGrpSpPr>
      <p:grpSpPr>
        <a:xfrm>
          <a:off x="0" y="0"/>
          <a:ext cx="0" cy="0"/>
          <a:chOff x="0" y="0"/>
          <a:chExt cx="0" cy="0"/>
        </a:xfrm>
      </p:grpSpPr>
      <p:pic>
        <p:nvPicPr>
          <p:cNvPr id="12" name="Picture 11">
            <a:extLst>
              <a:ext uri="{FF2B5EF4-FFF2-40B4-BE49-F238E27FC236}">
                <a16:creationId xmlns:a16="http://schemas.microsoft.com/office/drawing/2014/main" id="{30243CB5-39F3-75C8-D3A7-D2C9FFAB8364}"/>
              </a:ext>
            </a:extLst>
          </p:cNvPr>
          <p:cNvPicPr>
            <a:picLocks noChangeAspect="1"/>
          </p:cNvPicPr>
          <p:nvPr/>
        </p:nvPicPr>
        <p:blipFill>
          <a:blip r:embed="rId3"/>
          <a:srcRect l="1150" r="1150"/>
          <a:stretch/>
        </p:blipFill>
        <p:spPr>
          <a:xfrm>
            <a:off x="0" y="302302"/>
            <a:ext cx="4307723" cy="6620256"/>
          </a:xfrm>
          <a:prstGeom prst="rect">
            <a:avLst/>
          </a:prstGeom>
        </p:spPr>
      </p:pic>
      <p:sp>
        <p:nvSpPr>
          <p:cNvPr id="6" name="Google Shape;315;p48">
            <a:extLst>
              <a:ext uri="{FF2B5EF4-FFF2-40B4-BE49-F238E27FC236}">
                <a16:creationId xmlns:a16="http://schemas.microsoft.com/office/drawing/2014/main" id="{8125FEA7-A68D-7EF4-4ECC-3F3B36DC7D27}"/>
              </a:ext>
            </a:extLst>
          </p:cNvPr>
          <p:cNvSpPr txBox="1"/>
          <p:nvPr/>
        </p:nvSpPr>
        <p:spPr>
          <a:xfrm>
            <a:off x="4681901" y="2456962"/>
            <a:ext cx="7012102" cy="5094572"/>
          </a:xfrm>
          <a:prstGeom prst="rect">
            <a:avLst/>
          </a:prstGeom>
          <a:noFill/>
          <a:ln>
            <a:noFill/>
          </a:ln>
        </p:spPr>
        <p:txBody>
          <a:bodyPr spcFirstLastPara="1" wrap="square" lIns="0" tIns="121900" rIns="121900" bIns="121900" anchor="t" anchorCtr="0">
            <a:noAutofit/>
          </a:bodyPr>
          <a:lstStyle/>
          <a:p>
            <a:pPr marL="285750" indent="-285750">
              <a:spcBef>
                <a:spcPts val="1600"/>
              </a:spcBef>
              <a:buFont typeface="Arial"/>
              <a:buChar char="•"/>
            </a:pPr>
            <a:r>
              <a:rPr lang="en-US" sz="1400">
                <a:solidFill>
                  <a:schemeClr val="bg1"/>
                </a:solidFill>
                <a:latin typeface="Arial"/>
                <a:ea typeface="Roboto Slab"/>
                <a:cs typeface="Arial"/>
                <a:sym typeface="Roboto Slab"/>
              </a:rPr>
              <a:t>Acknowledge the anger/frustration with rising costs in general, particularly colleges’ lack of transparency in justifying costs. </a:t>
            </a:r>
            <a:endParaRPr lang="en-US" sz="1400">
              <a:solidFill>
                <a:schemeClr val="bg1"/>
              </a:solidFill>
              <a:latin typeface="Arial" panose="020B0604020202020204" pitchFamily="34" charset="0"/>
              <a:ea typeface="Roboto Slab"/>
              <a:cs typeface="Arial" panose="020B0604020202020204" pitchFamily="34" charset="0"/>
            </a:endParaRPr>
          </a:p>
          <a:p>
            <a:pPr marL="285750" indent="-285750">
              <a:spcBef>
                <a:spcPts val="1600"/>
              </a:spcBef>
              <a:buFont typeface="Arial"/>
              <a:buChar char="•"/>
            </a:pPr>
            <a:r>
              <a:rPr lang="en-US" sz="1400">
                <a:solidFill>
                  <a:schemeClr val="bg1"/>
                </a:solidFill>
                <a:latin typeface="Arial"/>
                <a:ea typeface="Roboto Slab"/>
                <a:cs typeface="Arial"/>
                <a:sym typeface="Roboto Slab"/>
              </a:rPr>
              <a:t>Demonstrate how access to a college education has become increasingly unaffordable for working- and middle-class families. </a:t>
            </a:r>
            <a:endParaRPr lang="en-US" sz="1400">
              <a:solidFill>
                <a:schemeClr val="bg1"/>
              </a:solidFill>
              <a:latin typeface="Arial" panose="020B0604020202020204" pitchFamily="34" charset="0"/>
              <a:ea typeface="Roboto Slab"/>
              <a:cs typeface="Arial" panose="020B0604020202020204" pitchFamily="34" charset="0"/>
            </a:endParaRPr>
          </a:p>
          <a:p>
            <a:pPr marL="285750" indent="-285750">
              <a:spcBef>
                <a:spcPts val="1600"/>
              </a:spcBef>
              <a:buFont typeface="Arial"/>
              <a:buChar char="•"/>
            </a:pPr>
            <a:r>
              <a:rPr lang="en-US" sz="1400">
                <a:solidFill>
                  <a:schemeClr val="bg1"/>
                </a:solidFill>
                <a:latin typeface="Arial"/>
                <a:ea typeface="Roboto Slab"/>
                <a:cs typeface="Arial"/>
                <a:sym typeface="Roboto Slab"/>
              </a:rPr>
              <a:t>Share a few key facts to illustrate the complexity of state and federal financial aid, and how they are outdated. </a:t>
            </a:r>
            <a:endParaRPr lang="en-US" sz="1400">
              <a:solidFill>
                <a:schemeClr val="bg1"/>
              </a:solidFill>
              <a:latin typeface="Arial" panose="020B0604020202020204" pitchFamily="34" charset="0"/>
              <a:ea typeface="Roboto Slab"/>
              <a:cs typeface="Arial" panose="020B0604020202020204" pitchFamily="34" charset="0"/>
            </a:endParaRPr>
          </a:p>
          <a:p>
            <a:pPr marL="285750" indent="-285750">
              <a:spcBef>
                <a:spcPts val="1600"/>
              </a:spcBef>
              <a:buFont typeface="Arial"/>
              <a:buChar char="•"/>
            </a:pPr>
            <a:r>
              <a:rPr lang="en-US" sz="1400">
                <a:solidFill>
                  <a:schemeClr val="bg1"/>
                </a:solidFill>
                <a:latin typeface="Arial"/>
                <a:ea typeface="Roboto Slab"/>
                <a:cs typeface="Arial"/>
                <a:sym typeface="Roboto Slab"/>
              </a:rPr>
              <a:t>Emphasize the cost of college today — including housing, food, and books — and show that state and federal grants don’t cover many of these costs. </a:t>
            </a:r>
            <a:endParaRPr lang="en-US" sz="1400">
              <a:solidFill>
                <a:schemeClr val="bg1"/>
              </a:solidFill>
              <a:latin typeface="Arial" panose="020B0604020202020204" pitchFamily="34" charset="0"/>
              <a:ea typeface="Roboto Slab"/>
              <a:cs typeface="Arial" panose="020B0604020202020204" pitchFamily="34" charset="0"/>
            </a:endParaRPr>
          </a:p>
          <a:p>
            <a:pPr marL="285750" indent="-285750">
              <a:spcBef>
                <a:spcPts val="1600"/>
              </a:spcBef>
              <a:buFont typeface="Arial"/>
              <a:buChar char="•"/>
            </a:pPr>
            <a:r>
              <a:rPr lang="en-US" sz="1400">
                <a:solidFill>
                  <a:schemeClr val="bg1"/>
                </a:solidFill>
                <a:latin typeface="Arial"/>
                <a:ea typeface="Roboto Slab"/>
                <a:cs typeface="Arial"/>
                <a:sym typeface="Roboto Slab"/>
              </a:rPr>
              <a:t>Signal openness to proposals requiring colleges to publish their actual costs to students and the government as a way to lower tuition. </a:t>
            </a:r>
            <a:endParaRPr lang="en-US" sz="1400">
              <a:solidFill>
                <a:schemeClr val="bg1"/>
              </a:solidFill>
              <a:latin typeface="Arial" panose="020B0604020202020204" pitchFamily="34" charset="0"/>
              <a:ea typeface="Roboto Slab"/>
              <a:cs typeface="Arial" panose="020B0604020202020204" pitchFamily="34" charset="0"/>
            </a:endParaRPr>
          </a:p>
          <a:p>
            <a:pPr marL="285750" indent="-285750">
              <a:spcBef>
                <a:spcPts val="1600"/>
              </a:spcBef>
              <a:buFont typeface="Arial"/>
              <a:buChar char="•"/>
            </a:pPr>
            <a:r>
              <a:rPr lang="en-US" sz="1400">
                <a:solidFill>
                  <a:schemeClr val="bg1"/>
                </a:solidFill>
                <a:latin typeface="Arial"/>
                <a:ea typeface="Roboto Slab"/>
                <a:cs typeface="Arial"/>
                <a:sym typeface="Roboto Slab"/>
              </a:rPr>
              <a:t>Address concerns about whether college is “actually worth it” head on, highlighting proven economic benefits for graduates, their families, and their communities.</a:t>
            </a:r>
            <a:endParaRPr lang="en-US" sz="1200" b="1" u="none" strike="noStrike" kern="0" cap="none" spc="0" normalizeH="0" baseline="0" noProof="0">
              <a:ln>
                <a:noFill/>
              </a:ln>
              <a:solidFill>
                <a:schemeClr val="bg1"/>
              </a:solidFill>
              <a:effectLst/>
              <a:uLnTx/>
              <a:uFillTx/>
              <a:latin typeface="Arial"/>
              <a:ea typeface="Roboto Slab Light"/>
              <a:cs typeface="Arial"/>
            </a:endParaRPr>
          </a:p>
        </p:txBody>
      </p:sp>
      <p:sp>
        <p:nvSpPr>
          <p:cNvPr id="7" name="Text Placeholder 27">
            <a:extLst>
              <a:ext uri="{FF2B5EF4-FFF2-40B4-BE49-F238E27FC236}">
                <a16:creationId xmlns:a16="http://schemas.microsoft.com/office/drawing/2014/main" id="{D1566E6A-8E21-C7BB-4331-B4D885B80295}"/>
              </a:ext>
            </a:extLst>
          </p:cNvPr>
          <p:cNvSpPr txBox="1">
            <a:spLocks/>
          </p:cNvSpPr>
          <p:nvPr/>
        </p:nvSpPr>
        <p:spPr>
          <a:xfrm rot="5400000" flipH="1">
            <a:off x="5865620" y="-5874799"/>
            <a:ext cx="460762" cy="12191999"/>
          </a:xfrm>
          <a:prstGeom prst="rect">
            <a:avLst/>
          </a:prstGeom>
          <a:solidFill>
            <a:srgbClr val="F7C582"/>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F7C582"/>
              </a:solidFill>
              <a:latin typeface="Arial" panose="020B0604020202020204" pitchFamily="34" charset="0"/>
            </a:endParaRPr>
          </a:p>
        </p:txBody>
      </p:sp>
      <p:sp>
        <p:nvSpPr>
          <p:cNvPr id="10" name="Google Shape;479;p64">
            <a:extLst>
              <a:ext uri="{FF2B5EF4-FFF2-40B4-BE49-F238E27FC236}">
                <a16:creationId xmlns:a16="http://schemas.microsoft.com/office/drawing/2014/main" id="{744DEC4A-3769-24EC-DA4A-16FB601ED118}"/>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marL="0" indent="0">
              <a:buNone/>
            </a:pPr>
            <a:r>
              <a:rPr lang="en-ZA" sz="1100" b="1">
                <a:solidFill>
                  <a:schemeClr val="bg1"/>
                </a:solidFill>
              </a:rPr>
              <a:t>ACKNOWLEDGE COMPLEXITIES, CALM CONCERNS</a:t>
            </a:r>
          </a:p>
        </p:txBody>
      </p:sp>
      <p:sp>
        <p:nvSpPr>
          <p:cNvPr id="11" name="Title 1">
            <a:extLst>
              <a:ext uri="{FF2B5EF4-FFF2-40B4-BE49-F238E27FC236}">
                <a16:creationId xmlns:a16="http://schemas.microsoft.com/office/drawing/2014/main" id="{713C821B-4B15-2357-CFDA-1E430F85AB63}"/>
              </a:ext>
            </a:extLst>
          </p:cNvPr>
          <p:cNvSpPr txBox="1">
            <a:spLocks/>
          </p:cNvSpPr>
          <p:nvPr/>
        </p:nvSpPr>
        <p:spPr>
          <a:xfrm>
            <a:off x="4583141" y="1909384"/>
            <a:ext cx="6602275" cy="677094"/>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b="0" i="0" kern="1200" baseline="0">
                <a:solidFill>
                  <a:srgbClr val="004258"/>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a:solidFill>
                  <a:schemeClr val="bg1"/>
                </a:solidFill>
                <a:latin typeface="Georgia" panose="02040502050405020303" pitchFamily="18" charset="0"/>
              </a:rPr>
              <a:t>Messaging Recommendations</a:t>
            </a:r>
          </a:p>
        </p:txBody>
      </p:sp>
      <p:sp>
        <p:nvSpPr>
          <p:cNvPr id="13" name="Delay 12">
            <a:extLst>
              <a:ext uri="{FF2B5EF4-FFF2-40B4-BE49-F238E27FC236}">
                <a16:creationId xmlns:a16="http://schemas.microsoft.com/office/drawing/2014/main" id="{EAB6E565-CD9E-0158-B0B4-A100A97311CC}"/>
              </a:ext>
            </a:extLst>
          </p:cNvPr>
          <p:cNvSpPr/>
          <p:nvPr/>
        </p:nvSpPr>
        <p:spPr>
          <a:xfrm rot="5400000">
            <a:off x="10198195" y="-13063"/>
            <a:ext cx="1524450" cy="1524450"/>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8CF269-4FCD-B4EC-3DD1-32A7C40AC170}"/>
              </a:ext>
            </a:extLst>
          </p:cNvPr>
          <p:cNvSpPr/>
          <p:nvPr/>
        </p:nvSpPr>
        <p:spPr>
          <a:xfrm>
            <a:off x="10537143" y="451582"/>
            <a:ext cx="846555" cy="846555"/>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pic>
        <p:nvPicPr>
          <p:cNvPr id="15" name="Graphic 14">
            <a:extLst>
              <a:ext uri="{FF2B5EF4-FFF2-40B4-BE49-F238E27FC236}">
                <a16:creationId xmlns:a16="http://schemas.microsoft.com/office/drawing/2014/main" id="{7CB60CD3-46A6-ACAD-5EB8-AF4C572558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03061" y="623545"/>
            <a:ext cx="489133" cy="489133"/>
          </a:xfrm>
          <a:prstGeom prst="rect">
            <a:avLst/>
          </a:prstGeom>
        </p:spPr>
      </p:pic>
      <p:sp>
        <p:nvSpPr>
          <p:cNvPr id="16" name="Google Shape;410;p60">
            <a:extLst>
              <a:ext uri="{FF2B5EF4-FFF2-40B4-BE49-F238E27FC236}">
                <a16:creationId xmlns:a16="http://schemas.microsoft.com/office/drawing/2014/main" id="{45B4C60E-40D3-E65E-D588-2101EEC681A1}"/>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21</a:t>
            </a:fld>
            <a:endParaRPr sz="1050" b="1">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14" name="Picture 13">
            <a:extLst>
              <a:ext uri="{FF2B5EF4-FFF2-40B4-BE49-F238E27FC236}">
                <a16:creationId xmlns:a16="http://schemas.microsoft.com/office/drawing/2014/main" id="{701A52A1-AB3E-56FE-0255-E910D0BE50B7}"/>
              </a:ext>
            </a:extLst>
          </p:cNvPr>
          <p:cNvPicPr>
            <a:picLocks noChangeAspect="1"/>
          </p:cNvPicPr>
          <p:nvPr/>
        </p:nvPicPr>
        <p:blipFill rotWithShape="1">
          <a:blip r:embed="rId3"/>
          <a:srcRect l="38621" t="2258" r="17873" b="156"/>
          <a:stretch/>
        </p:blipFill>
        <p:spPr>
          <a:xfrm>
            <a:off x="7917872" y="451582"/>
            <a:ext cx="4319097" cy="6452403"/>
          </a:xfrm>
          <a:prstGeom prst="rect">
            <a:avLst/>
          </a:prstGeom>
        </p:spPr>
      </p:pic>
      <p:sp>
        <p:nvSpPr>
          <p:cNvPr id="5" name="Oval 4">
            <a:extLst>
              <a:ext uri="{FF2B5EF4-FFF2-40B4-BE49-F238E27FC236}">
                <a16:creationId xmlns:a16="http://schemas.microsoft.com/office/drawing/2014/main" id="{25AAE4E6-7BB2-D751-5FBB-1E652D2D0F49}"/>
              </a:ext>
            </a:extLst>
          </p:cNvPr>
          <p:cNvSpPr/>
          <p:nvPr/>
        </p:nvSpPr>
        <p:spPr>
          <a:xfrm>
            <a:off x="469353" y="230877"/>
            <a:ext cx="632694" cy="63269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sp>
        <p:nvSpPr>
          <p:cNvPr id="8" name="Google Shape;315;p48">
            <a:extLst>
              <a:ext uri="{FF2B5EF4-FFF2-40B4-BE49-F238E27FC236}">
                <a16:creationId xmlns:a16="http://schemas.microsoft.com/office/drawing/2014/main" id="{431E1F8B-B590-1676-B826-EA448AB210D1}"/>
              </a:ext>
            </a:extLst>
          </p:cNvPr>
          <p:cNvSpPr txBox="1"/>
          <p:nvPr/>
        </p:nvSpPr>
        <p:spPr>
          <a:xfrm>
            <a:off x="469354" y="1145454"/>
            <a:ext cx="7012102" cy="5094572"/>
          </a:xfrm>
          <a:prstGeom prst="rect">
            <a:avLst/>
          </a:prstGeom>
          <a:noFill/>
          <a:ln>
            <a:noFill/>
          </a:ln>
        </p:spPr>
        <p:txBody>
          <a:bodyPr spcFirstLastPara="1" wrap="square" lIns="0" tIns="121900" rIns="121900" bIns="121900" anchor="t" anchorCtr="0">
            <a:noAutofit/>
          </a:bodyPr>
          <a:lstStyle/>
          <a:p>
            <a:pPr>
              <a:spcBef>
                <a:spcPts val="1600"/>
              </a:spcBef>
            </a:pPr>
            <a:r>
              <a:rPr lang="en-US" sz="3500">
                <a:solidFill>
                  <a:schemeClr val="accent1"/>
                </a:solidFill>
                <a:latin typeface="Georgia"/>
                <a:ea typeface="Helvetica Neue"/>
                <a:cs typeface="Arial"/>
                <a:sym typeface="Helvetica Neue"/>
              </a:rPr>
              <a:t>Messaging Examples</a:t>
            </a:r>
            <a:endParaRPr lang="en-US" sz="3500">
              <a:solidFill>
                <a:schemeClr val="accent1"/>
              </a:solidFill>
              <a:latin typeface="Georgia"/>
              <a:ea typeface="Helvetica Neue Light"/>
              <a:cs typeface="Arial"/>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u="none" strike="noStrike" kern="0" cap="none" spc="0" normalizeH="0" baseline="0" noProof="0">
              <a:ln>
                <a:noFill/>
              </a:ln>
              <a:solidFill>
                <a:schemeClr val="accent1"/>
              </a:solidFill>
              <a:effectLst/>
              <a:uLnTx/>
              <a:uFillTx/>
              <a:latin typeface="Arial"/>
              <a:ea typeface="Roboto Slab Light"/>
              <a:cs typeface="Roboto Slab Light"/>
              <a:sym typeface="Roboto Slab Light"/>
            </a:endParaRPr>
          </a:p>
          <a:p>
            <a:pPr>
              <a:spcBef>
                <a:spcPts val="1600"/>
              </a:spcBef>
            </a:pPr>
            <a:r>
              <a:rPr lang="en-US" sz="1400" i="1">
                <a:solidFill>
                  <a:schemeClr val="accent1"/>
                </a:solidFill>
                <a:latin typeface="Arial"/>
                <a:ea typeface="Roboto Slab"/>
                <a:cs typeface="Arial"/>
                <a:sym typeface="Roboto Slab"/>
              </a:rPr>
              <a:t>The federal and state programs that help students pay for college, while valuable, are outdated and overly </a:t>
            </a:r>
            <a:r>
              <a:rPr lang="en-US" sz="1400" b="1" i="1">
                <a:solidFill>
                  <a:schemeClr val="accent3"/>
                </a:solidFill>
                <a:latin typeface="Arial"/>
                <a:ea typeface="Roboto Slab"/>
                <a:cs typeface="Arial"/>
                <a:sym typeface="Roboto Slab"/>
              </a:rPr>
              <a:t>complex</a:t>
            </a:r>
            <a:r>
              <a:rPr lang="en-US" sz="1400" i="1">
                <a:solidFill>
                  <a:schemeClr val="accent1"/>
                </a:solidFill>
                <a:latin typeface="Arial"/>
                <a:ea typeface="Roboto Slab"/>
                <a:cs typeface="Arial"/>
                <a:sym typeface="Roboto Slab"/>
              </a:rPr>
              <a:t>. </a:t>
            </a:r>
            <a:endParaRPr lang="en-US" sz="1400" i="1">
              <a:solidFill>
                <a:schemeClr val="accent1"/>
              </a:solidFill>
              <a:latin typeface="Arial"/>
              <a:ea typeface="Roboto Slab"/>
              <a:cs typeface="Arial"/>
            </a:endParaRPr>
          </a:p>
          <a:p>
            <a:pPr>
              <a:spcBef>
                <a:spcPts val="1600"/>
              </a:spcBef>
            </a:pPr>
            <a:r>
              <a:rPr lang="en-US" sz="1400" i="1">
                <a:solidFill>
                  <a:schemeClr val="accent1"/>
                </a:solidFill>
                <a:latin typeface="Arial"/>
                <a:ea typeface="Roboto Slab"/>
                <a:cs typeface="Arial"/>
                <a:sym typeface="Roboto Slab"/>
              </a:rPr>
              <a:t>For students from working- and middle-class families who want to go to college, </a:t>
            </a:r>
            <a:r>
              <a:rPr lang="en-US" sz="1400" b="1" i="1">
                <a:solidFill>
                  <a:schemeClr val="accent3"/>
                </a:solidFill>
                <a:latin typeface="Arial"/>
                <a:ea typeface="Roboto Slab"/>
                <a:cs typeface="Arial"/>
                <a:sym typeface="Roboto Slab"/>
              </a:rPr>
              <a:t>tuition and the cost of living have made it unaffordable</a:t>
            </a:r>
            <a:r>
              <a:rPr lang="en-US" sz="1400" i="1">
                <a:solidFill>
                  <a:schemeClr val="accent1"/>
                </a:solidFill>
                <a:latin typeface="Arial"/>
                <a:ea typeface="Roboto Slab"/>
                <a:cs typeface="Arial"/>
                <a:sym typeface="Roboto Slab"/>
              </a:rPr>
              <a:t>. It doesn’t help that the financial aid system is </a:t>
            </a:r>
            <a:r>
              <a:rPr lang="en-US" sz="1400" b="1" i="1">
                <a:solidFill>
                  <a:schemeClr val="accent3"/>
                </a:solidFill>
                <a:latin typeface="Arial"/>
                <a:ea typeface="Roboto Slab"/>
                <a:cs typeface="Arial"/>
                <a:sym typeface="Roboto Slab"/>
              </a:rPr>
              <a:t>complicated and outdated</a:t>
            </a:r>
            <a:r>
              <a:rPr lang="en-US" sz="1400" i="1">
                <a:solidFill>
                  <a:schemeClr val="accent1"/>
                </a:solidFill>
                <a:latin typeface="Arial"/>
                <a:ea typeface="Roboto Slab"/>
                <a:cs typeface="Arial"/>
                <a:sym typeface="Roboto Slab"/>
              </a:rPr>
              <a:t>.</a:t>
            </a:r>
            <a:endParaRPr lang="en-US" sz="1400" i="1">
              <a:solidFill>
                <a:schemeClr val="accent1"/>
              </a:solidFill>
              <a:latin typeface="Arial"/>
              <a:ea typeface="Roboto Slab"/>
              <a:cs typeface="Arial"/>
            </a:endParaRPr>
          </a:p>
          <a:p>
            <a:pPr>
              <a:spcBef>
                <a:spcPts val="1600"/>
              </a:spcBef>
            </a:pPr>
            <a:r>
              <a:rPr lang="en-US" sz="1400" i="1">
                <a:solidFill>
                  <a:schemeClr val="accent1"/>
                </a:solidFill>
                <a:latin typeface="Arial"/>
                <a:ea typeface="Roboto Slab"/>
                <a:cs typeface="Arial"/>
                <a:sym typeface="Roboto Slab"/>
              </a:rPr>
              <a:t>It </a:t>
            </a:r>
            <a:r>
              <a:rPr lang="en-US" sz="1400" b="1" i="1">
                <a:solidFill>
                  <a:schemeClr val="accent3"/>
                </a:solidFill>
                <a:latin typeface="Arial"/>
                <a:ea typeface="Roboto Slab"/>
                <a:cs typeface="Arial"/>
                <a:sym typeface="Roboto Slab"/>
              </a:rPr>
              <a:t>may seem like a college degree is less valuable these days</a:t>
            </a:r>
            <a:r>
              <a:rPr lang="en-US" sz="1400" i="1">
                <a:solidFill>
                  <a:schemeClr val="accent1"/>
                </a:solidFill>
                <a:latin typeface="Arial"/>
                <a:ea typeface="Roboto Slab"/>
                <a:cs typeface="Arial"/>
                <a:sym typeface="Roboto Slab"/>
              </a:rPr>
              <a:t>, however, individuals with a community college degree will actually earn $400,000 more over their lifetime. Those with a bachelor’s degree will earn $1,000,000 more over their lifetime.</a:t>
            </a:r>
            <a:endParaRPr lang="en-US">
              <a:solidFill>
                <a:schemeClr val="accent1"/>
              </a:solidFill>
            </a:endParaRPr>
          </a:p>
          <a:p>
            <a:pPr>
              <a:spcBef>
                <a:spcPts val="1600"/>
              </a:spcBef>
            </a:pPr>
            <a:r>
              <a:rPr lang="en-US" sz="1400" b="1" i="1">
                <a:solidFill>
                  <a:schemeClr val="accent3"/>
                </a:solidFill>
                <a:latin typeface="Arial"/>
                <a:ea typeface="Roboto Slab"/>
                <a:cs typeface="Arial"/>
                <a:sym typeface="Roboto Slab"/>
              </a:rPr>
              <a:t>We need to fix what’s broken about our higher education system</a:t>
            </a:r>
            <a:r>
              <a:rPr lang="en-US" sz="1400" i="1">
                <a:solidFill>
                  <a:schemeClr val="accent1"/>
                </a:solidFill>
                <a:latin typeface="Arial"/>
                <a:ea typeface="Roboto Slab"/>
                <a:cs typeface="Arial"/>
                <a:sym typeface="Roboto Slab"/>
              </a:rPr>
              <a:t>. We need more </a:t>
            </a:r>
            <a:r>
              <a:rPr lang="en-US" sz="1400" b="1" i="1">
                <a:solidFill>
                  <a:schemeClr val="accent3"/>
                </a:solidFill>
                <a:latin typeface="Arial"/>
                <a:ea typeface="Roboto Slab"/>
                <a:cs typeface="Arial"/>
                <a:sym typeface="Roboto Slab"/>
              </a:rPr>
              <a:t>transparency</a:t>
            </a:r>
            <a:r>
              <a:rPr lang="en-US" sz="1400" i="1">
                <a:solidFill>
                  <a:schemeClr val="accent1"/>
                </a:solidFill>
                <a:latin typeface="Arial"/>
                <a:ea typeface="Roboto Slab"/>
                <a:cs typeface="Arial"/>
                <a:sym typeface="Roboto Slab"/>
              </a:rPr>
              <a:t> about why some colleges cost more than others, so students and their families can make </a:t>
            </a:r>
            <a:r>
              <a:rPr lang="en-US" sz="1400" b="1" i="1">
                <a:solidFill>
                  <a:schemeClr val="accent3"/>
                </a:solidFill>
                <a:latin typeface="Arial"/>
                <a:ea typeface="Roboto Slab"/>
                <a:cs typeface="Arial"/>
                <a:sym typeface="Roboto Slab"/>
              </a:rPr>
              <a:t>informed</a:t>
            </a:r>
            <a:r>
              <a:rPr lang="en-US" sz="1400" i="1">
                <a:solidFill>
                  <a:schemeClr val="accent1"/>
                </a:solidFill>
                <a:latin typeface="Arial"/>
                <a:ea typeface="Roboto Slab"/>
                <a:cs typeface="Arial"/>
                <a:sym typeface="Roboto Slab"/>
              </a:rPr>
              <a:t> decisions about what is best for them. </a:t>
            </a:r>
            <a:endParaRPr lang="en-US" sz="1400" i="1">
              <a:solidFill>
                <a:schemeClr val="accent1"/>
              </a:solidFill>
              <a:latin typeface="Arial" panose="020B0604020202020204" pitchFamily="34" charset="0"/>
              <a:ea typeface="Roboto Slab"/>
              <a:cs typeface="Arial" panose="020B0604020202020204" pitchFamily="34" charset="0"/>
            </a:endParaRPr>
          </a:p>
          <a:p>
            <a:pPr>
              <a:spcBef>
                <a:spcPts val="1600"/>
              </a:spcBef>
            </a:pPr>
            <a:r>
              <a:rPr lang="en-US" sz="1400" i="1">
                <a:solidFill>
                  <a:schemeClr val="accent1"/>
                </a:solidFill>
                <a:latin typeface="Arial"/>
                <a:ea typeface="Roboto Slab"/>
                <a:cs typeface="Arial"/>
                <a:sym typeface="Roboto Slab"/>
              </a:rPr>
              <a:t>We also need policies that fix </a:t>
            </a:r>
            <a:r>
              <a:rPr lang="en-US" sz="1400" b="1" i="1">
                <a:solidFill>
                  <a:schemeClr val="accent3"/>
                </a:solidFill>
                <a:latin typeface="Arial"/>
                <a:ea typeface="Roboto Slab"/>
                <a:cs typeface="Arial"/>
                <a:sym typeface="Roboto Slab"/>
              </a:rPr>
              <a:t>outdated eligibility requirements for state and federal financial aid</a:t>
            </a:r>
            <a:r>
              <a:rPr lang="en-US" sz="1400" i="1">
                <a:solidFill>
                  <a:schemeClr val="accent1"/>
                </a:solidFill>
                <a:latin typeface="Arial"/>
                <a:ea typeface="Roboto Slab"/>
                <a:cs typeface="Arial"/>
                <a:sym typeface="Roboto Slab"/>
              </a:rPr>
              <a:t>, so these dollars keep pace with inflation and rising costs everywhere.</a:t>
            </a:r>
            <a:endParaRPr kumimoji="0" lang="en-US" sz="1200" i="1" u="none" strike="noStrike" kern="0" cap="none" spc="0" normalizeH="0" baseline="0" noProof="0">
              <a:ln>
                <a:noFill/>
              </a:ln>
              <a:solidFill>
                <a:schemeClr val="accent1"/>
              </a:solidFill>
              <a:effectLst/>
              <a:uLnTx/>
              <a:uFillTx/>
              <a:latin typeface="Arial"/>
              <a:ea typeface="Roboto Slab Light"/>
              <a:cs typeface="Arial"/>
              <a:sym typeface="Roboto Slab Light"/>
            </a:endParaRPr>
          </a:p>
        </p:txBody>
      </p:sp>
      <p:sp>
        <p:nvSpPr>
          <p:cNvPr id="9" name="Text Placeholder 27">
            <a:extLst>
              <a:ext uri="{FF2B5EF4-FFF2-40B4-BE49-F238E27FC236}">
                <a16:creationId xmlns:a16="http://schemas.microsoft.com/office/drawing/2014/main" id="{6920B094-A895-D0F7-53F0-81334CB044C5}"/>
              </a:ext>
            </a:extLst>
          </p:cNvPr>
          <p:cNvSpPr txBox="1">
            <a:spLocks/>
          </p:cNvSpPr>
          <p:nvPr/>
        </p:nvSpPr>
        <p:spPr>
          <a:xfrm rot="5400000" flipH="1">
            <a:off x="5896100" y="-5905279"/>
            <a:ext cx="460762" cy="12252960"/>
          </a:xfrm>
          <a:prstGeom prst="rect">
            <a:avLst/>
          </a:prstGeom>
          <a:solidFill>
            <a:srgbClr val="F7C582"/>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F7C582"/>
              </a:solidFill>
              <a:latin typeface="Arial" panose="020B0604020202020204" pitchFamily="34" charset="0"/>
            </a:endParaRPr>
          </a:p>
        </p:txBody>
      </p:sp>
      <p:sp>
        <p:nvSpPr>
          <p:cNvPr id="12" name="Google Shape;479;p64">
            <a:extLst>
              <a:ext uri="{FF2B5EF4-FFF2-40B4-BE49-F238E27FC236}">
                <a16:creationId xmlns:a16="http://schemas.microsoft.com/office/drawing/2014/main" id="{6A19C5E4-5744-151C-5819-77C30E9B14E9}"/>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marL="0" indent="0">
              <a:buNone/>
            </a:pPr>
            <a:r>
              <a:rPr lang="en-ZA" sz="1100" b="1">
                <a:solidFill>
                  <a:schemeClr val="bg1"/>
                </a:solidFill>
              </a:rPr>
              <a:t>ACKNOWLEDGE COMPLEXITIES, CALM CONCERNS</a:t>
            </a:r>
          </a:p>
        </p:txBody>
      </p:sp>
      <p:sp>
        <p:nvSpPr>
          <p:cNvPr id="16" name="Delay 15">
            <a:extLst>
              <a:ext uri="{FF2B5EF4-FFF2-40B4-BE49-F238E27FC236}">
                <a16:creationId xmlns:a16="http://schemas.microsoft.com/office/drawing/2014/main" id="{C7D05F5C-09E3-A56A-1912-E825950078E0}"/>
              </a:ext>
            </a:extLst>
          </p:cNvPr>
          <p:cNvSpPr/>
          <p:nvPr/>
        </p:nvSpPr>
        <p:spPr>
          <a:xfrm rot="5400000">
            <a:off x="10198195" y="-11723"/>
            <a:ext cx="1524450" cy="1524450"/>
          </a:xfrm>
          <a:prstGeom prst="flowChartDelay">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AEF11A-D700-E4E4-999B-12614A78F739}"/>
              </a:ext>
            </a:extLst>
          </p:cNvPr>
          <p:cNvSpPr/>
          <p:nvPr/>
        </p:nvSpPr>
        <p:spPr>
          <a:xfrm>
            <a:off x="10537143" y="451582"/>
            <a:ext cx="846555" cy="846555"/>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pic>
        <p:nvPicPr>
          <p:cNvPr id="18" name="Graphic 17">
            <a:extLst>
              <a:ext uri="{FF2B5EF4-FFF2-40B4-BE49-F238E27FC236}">
                <a16:creationId xmlns:a16="http://schemas.microsoft.com/office/drawing/2014/main" id="{F6AD0686-29B2-43CB-28B4-8AA4530639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03061" y="623545"/>
            <a:ext cx="489133" cy="489133"/>
          </a:xfrm>
          <a:prstGeom prst="rect">
            <a:avLst/>
          </a:prstGeom>
        </p:spPr>
      </p:pic>
      <p:sp>
        <p:nvSpPr>
          <p:cNvPr id="19" name="Google Shape;410;p60">
            <a:extLst>
              <a:ext uri="{FF2B5EF4-FFF2-40B4-BE49-F238E27FC236}">
                <a16:creationId xmlns:a16="http://schemas.microsoft.com/office/drawing/2014/main" id="{E9DFBA19-F5A0-1B8A-8286-7EF08DB823AE}"/>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22</a:t>
            </a:fld>
            <a:endParaRPr sz="1050" b="1">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35" name="Text Placeholder 27">
            <a:extLst>
              <a:ext uri="{FF2B5EF4-FFF2-40B4-BE49-F238E27FC236}">
                <a16:creationId xmlns:a16="http://schemas.microsoft.com/office/drawing/2014/main" id="{8C8A5898-8B5E-E8F9-A9AC-A77DA2E5FD79}"/>
              </a:ext>
            </a:extLst>
          </p:cNvPr>
          <p:cNvSpPr txBox="1">
            <a:spLocks/>
          </p:cNvSpPr>
          <p:nvPr/>
        </p:nvSpPr>
        <p:spPr>
          <a:xfrm rot="10800000" flipV="1">
            <a:off x="0" y="1002149"/>
            <a:ext cx="12192000" cy="5929535"/>
          </a:xfrm>
          <a:prstGeom prst="rect">
            <a:avLst/>
          </a:prstGeom>
          <a:solidFill>
            <a:schemeClr val="accent2"/>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00AFF0"/>
              </a:solidFill>
              <a:latin typeface="Arial" panose="020B0604020202020204" pitchFamily="34" charset="0"/>
            </a:endParaRPr>
          </a:p>
        </p:txBody>
      </p:sp>
      <p:sp>
        <p:nvSpPr>
          <p:cNvPr id="36" name="Text Placeholder 27">
            <a:extLst>
              <a:ext uri="{FF2B5EF4-FFF2-40B4-BE49-F238E27FC236}">
                <a16:creationId xmlns:a16="http://schemas.microsoft.com/office/drawing/2014/main" id="{DB4243BC-FFBD-B699-9DA6-5724B617A7D0}"/>
              </a:ext>
            </a:extLst>
          </p:cNvPr>
          <p:cNvSpPr txBox="1">
            <a:spLocks/>
          </p:cNvSpPr>
          <p:nvPr/>
        </p:nvSpPr>
        <p:spPr>
          <a:xfrm rot="5400000" flipH="1">
            <a:off x="5772077" y="-4862091"/>
            <a:ext cx="647848" cy="12191999"/>
          </a:xfrm>
          <a:prstGeom prst="rect">
            <a:avLst/>
          </a:prstGeom>
          <a:solidFill>
            <a:schemeClr val="accent2">
              <a:lumMod val="60000"/>
              <a:lumOff val="40000"/>
            </a:schemeClr>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1"/>
              </a:solidFill>
              <a:latin typeface="Arial" panose="020B0604020202020204" pitchFamily="34" charset="0"/>
            </a:endParaRPr>
          </a:p>
        </p:txBody>
      </p:sp>
      <p:sp>
        <p:nvSpPr>
          <p:cNvPr id="37" name="Delay 36">
            <a:extLst>
              <a:ext uri="{FF2B5EF4-FFF2-40B4-BE49-F238E27FC236}">
                <a16:creationId xmlns:a16="http://schemas.microsoft.com/office/drawing/2014/main" id="{D09B8686-211E-8E4C-45BF-86C15DC8540F}"/>
              </a:ext>
            </a:extLst>
          </p:cNvPr>
          <p:cNvSpPr/>
          <p:nvPr/>
        </p:nvSpPr>
        <p:spPr>
          <a:xfrm rot="5400000">
            <a:off x="627735" y="720757"/>
            <a:ext cx="1702554" cy="1702554"/>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303;p47">
            <a:extLst>
              <a:ext uri="{FF2B5EF4-FFF2-40B4-BE49-F238E27FC236}">
                <a16:creationId xmlns:a16="http://schemas.microsoft.com/office/drawing/2014/main" id="{D7E6C38B-0FEA-2DD2-6D23-D5298A03B775}"/>
              </a:ext>
            </a:extLst>
          </p:cNvPr>
          <p:cNvSpPr txBox="1">
            <a:spLocks/>
          </p:cNvSpPr>
          <p:nvPr/>
        </p:nvSpPr>
        <p:spPr>
          <a:xfrm>
            <a:off x="627736" y="273314"/>
            <a:ext cx="7530612" cy="455824"/>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a:lnSpc>
                <a:spcPct val="100000"/>
              </a:lnSpc>
              <a:spcBef>
                <a:spcPts val="0"/>
              </a:spcBef>
              <a:buSzPts val="2000"/>
            </a:pPr>
            <a:r>
              <a:rPr lang="en-US" sz="1400" b="1">
                <a:solidFill>
                  <a:schemeClr val="accent2"/>
                </a:solidFill>
              </a:rPr>
              <a:t>A HEARTWIRED FRAMEWORK TO BUILD SUPPORT FOR COLLEGE AFFORDABILITY</a:t>
            </a:r>
            <a:endParaRPr lang="en-US" sz="1000" b="1">
              <a:solidFill>
                <a:schemeClr val="accent2"/>
              </a:solidFill>
            </a:endParaRPr>
          </a:p>
        </p:txBody>
      </p:sp>
      <p:sp>
        <p:nvSpPr>
          <p:cNvPr id="40" name="Content Placeholder 23">
            <a:extLst>
              <a:ext uri="{FF2B5EF4-FFF2-40B4-BE49-F238E27FC236}">
                <a16:creationId xmlns:a16="http://schemas.microsoft.com/office/drawing/2014/main" id="{61698F66-914F-DCFC-F8BC-C053DCD5430D}"/>
              </a:ext>
            </a:extLst>
          </p:cNvPr>
          <p:cNvSpPr txBox="1">
            <a:spLocks/>
          </p:cNvSpPr>
          <p:nvPr/>
        </p:nvSpPr>
        <p:spPr>
          <a:xfrm>
            <a:off x="627736" y="3471705"/>
            <a:ext cx="8815850" cy="52004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3200" b="1" dirty="0">
                <a:solidFill>
                  <a:schemeClr val="bg1"/>
                </a:solidFill>
                <a:latin typeface="Arial" panose="020B0604020202020204" pitchFamily="34" charset="0"/>
              </a:rPr>
              <a:t>Nurture Compassion</a:t>
            </a:r>
          </a:p>
        </p:txBody>
      </p:sp>
      <p:sp>
        <p:nvSpPr>
          <p:cNvPr id="41" name="TextBox 40">
            <a:extLst>
              <a:ext uri="{FF2B5EF4-FFF2-40B4-BE49-F238E27FC236}">
                <a16:creationId xmlns:a16="http://schemas.microsoft.com/office/drawing/2014/main" id="{C14285D8-B4A0-B0C8-65A6-217E5E87B943}"/>
              </a:ext>
            </a:extLst>
          </p:cNvPr>
          <p:cNvSpPr txBox="1"/>
          <p:nvPr/>
        </p:nvSpPr>
        <p:spPr>
          <a:xfrm>
            <a:off x="627736" y="4084994"/>
            <a:ext cx="7933460" cy="2308324"/>
          </a:xfrm>
          <a:prstGeom prst="rect">
            <a:avLst/>
          </a:prstGeom>
          <a:noFill/>
        </p:spPr>
        <p:txBody>
          <a:bodyPr wrap="square" lIns="91440" tIns="45720" rIns="91440" bIns="45720" anchor="t">
            <a:spAutoFit/>
          </a:bodyPr>
          <a:lstStyle/>
          <a:p>
            <a:pPr>
              <a:spcBef>
                <a:spcPts val="1600"/>
              </a:spcBef>
            </a:pPr>
            <a:r>
              <a:rPr lang="en-US" dirty="0">
                <a:solidFill>
                  <a:schemeClr val="bg1"/>
                </a:solidFill>
                <a:latin typeface="Georgia"/>
                <a:ea typeface="Helvetica Neue Light"/>
                <a:cs typeface="Arial"/>
                <a:sym typeface="Helvetica Neue Light"/>
              </a:rPr>
              <a:t>Nurturing compassion is about showing audiences the harms caused by the runaway costs of college and why they should care. One way we can do so is by showing how those who would benefit from programs to make college affordable are part of our audience’s “ingroup.” An ingroup is social group to which a personal psychologically identifies as being a member. Ingroup members have positive views of one another, and are more likely to care about treating ingroup members fairly and compassionately — making audiences more open to solutions that would make college more affordable. </a:t>
            </a:r>
            <a:endParaRPr lang="en-US" dirty="0">
              <a:solidFill>
                <a:schemeClr val="bg1"/>
              </a:solidFill>
              <a:latin typeface="Georgia" panose="02040502050405020303" pitchFamily="18" charset="0"/>
              <a:ea typeface="Helvetica Neue Light"/>
              <a:cs typeface="Arial" panose="020B0604020202020204" pitchFamily="34" charset="0"/>
              <a:sym typeface="Helvetica Neue Light"/>
            </a:endParaRPr>
          </a:p>
        </p:txBody>
      </p:sp>
      <p:sp>
        <p:nvSpPr>
          <p:cNvPr id="47" name="Oval 46">
            <a:extLst>
              <a:ext uri="{FF2B5EF4-FFF2-40B4-BE49-F238E27FC236}">
                <a16:creationId xmlns:a16="http://schemas.microsoft.com/office/drawing/2014/main" id="{73F1624F-14A4-7313-3E26-2FCB39399BB3}"/>
              </a:ext>
            </a:extLst>
          </p:cNvPr>
          <p:cNvSpPr/>
          <p:nvPr/>
        </p:nvSpPr>
        <p:spPr>
          <a:xfrm>
            <a:off x="950166" y="1046440"/>
            <a:ext cx="1057692" cy="1057692"/>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sp>
        <p:nvSpPr>
          <p:cNvPr id="8" name="Snip Single Corner Rectangle 7">
            <a:extLst>
              <a:ext uri="{FF2B5EF4-FFF2-40B4-BE49-F238E27FC236}">
                <a16:creationId xmlns:a16="http://schemas.microsoft.com/office/drawing/2014/main" id="{DF5B9E0D-5AAA-D8AD-548C-BCAB0159C781}"/>
              </a:ext>
            </a:extLst>
          </p:cNvPr>
          <p:cNvSpPr/>
          <p:nvPr/>
        </p:nvSpPr>
        <p:spPr>
          <a:xfrm flipH="1">
            <a:off x="9398619" y="2250100"/>
            <a:ext cx="2793381" cy="4120883"/>
          </a:xfrm>
          <a:prstGeom prst="snip1Rect">
            <a:avLst>
              <a:gd name="adj" fmla="val 11614"/>
            </a:avLst>
          </a:prstGeom>
          <a:solidFill>
            <a:srgbClr val="EB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4CCCB"/>
              </a:solidFill>
              <a:latin typeface="Arial" panose="020B0604020202020204" pitchFamily="34" charset="0"/>
            </a:endParaRPr>
          </a:p>
        </p:txBody>
      </p:sp>
      <p:sp>
        <p:nvSpPr>
          <p:cNvPr id="9" name="TextBox 8">
            <a:extLst>
              <a:ext uri="{FF2B5EF4-FFF2-40B4-BE49-F238E27FC236}">
                <a16:creationId xmlns:a16="http://schemas.microsoft.com/office/drawing/2014/main" id="{D27F8F17-01DF-1B8F-F20E-70CFE9E02C5C}"/>
              </a:ext>
            </a:extLst>
          </p:cNvPr>
          <p:cNvSpPr txBox="1"/>
          <p:nvPr/>
        </p:nvSpPr>
        <p:spPr>
          <a:xfrm>
            <a:off x="9826789" y="3255500"/>
            <a:ext cx="1997725" cy="2840265"/>
          </a:xfrm>
          <a:prstGeom prst="rect">
            <a:avLst/>
          </a:prstGeom>
          <a:noFill/>
        </p:spPr>
        <p:txBody>
          <a:bodyPr wrap="square" lIns="91440" tIns="45720" rIns="91440" bIns="45720" anchor="t">
            <a:spAutoFit/>
          </a:bodyPr>
          <a:lstStyle/>
          <a:p>
            <a:pPr>
              <a:lnSpc>
                <a:spcPct val="125000"/>
              </a:lnSpc>
              <a:spcBef>
                <a:spcPts val="1600"/>
              </a:spcBef>
            </a:pPr>
            <a:r>
              <a:rPr lang="en-US" sz="1200">
                <a:solidFill>
                  <a:schemeClr val="accent1"/>
                </a:solidFill>
                <a:latin typeface="Georgia"/>
                <a:ea typeface="Montserrat"/>
                <a:cs typeface="Arial"/>
                <a:sym typeface="Montserrat"/>
              </a:rPr>
              <a:t>Using photos of real people and the human impact of your work is a great way to nurture compassion. If you're planning an email blast, a social media post, or an annual report, avoid stock photos and seek out photos that capture the real people involved in and benefiting from your work.</a:t>
            </a:r>
            <a:endParaRPr lang="en-US" sz="1200">
              <a:solidFill>
                <a:schemeClr val="accent1"/>
              </a:solidFill>
              <a:latin typeface="Georgia"/>
              <a:ea typeface="Helvetica Neue Light"/>
              <a:cs typeface="Arial"/>
              <a:sym typeface="Helvetica Neue Light"/>
            </a:endParaRPr>
          </a:p>
        </p:txBody>
      </p:sp>
      <p:sp>
        <p:nvSpPr>
          <p:cNvPr id="10" name="TextBox 9">
            <a:extLst>
              <a:ext uri="{FF2B5EF4-FFF2-40B4-BE49-F238E27FC236}">
                <a16:creationId xmlns:a16="http://schemas.microsoft.com/office/drawing/2014/main" id="{5F1F9C18-890C-6197-B9BB-9E365B19AE44}"/>
              </a:ext>
            </a:extLst>
          </p:cNvPr>
          <p:cNvSpPr txBox="1"/>
          <p:nvPr/>
        </p:nvSpPr>
        <p:spPr>
          <a:xfrm>
            <a:off x="9826790" y="2780729"/>
            <a:ext cx="1663751" cy="430887"/>
          </a:xfrm>
          <a:prstGeom prst="rect">
            <a:avLst/>
          </a:prstGeom>
          <a:noFill/>
        </p:spPr>
        <p:txBody>
          <a:bodyPr wrap="square">
            <a:spAutoFit/>
          </a:bodyPr>
          <a:lstStyle/>
          <a:p>
            <a:pPr>
              <a:spcBef>
                <a:spcPts val="1600"/>
              </a:spcBef>
            </a:pPr>
            <a:r>
              <a:rPr lang="en-US" sz="1100" b="1">
                <a:solidFill>
                  <a:schemeClr val="tx2"/>
                </a:solidFill>
                <a:latin typeface="Arial" panose="020B0604020202020204" pitchFamily="34" charset="0"/>
                <a:ea typeface="Helvetica Neue"/>
                <a:cs typeface="Arial" panose="020B0604020202020204" pitchFamily="34" charset="0"/>
                <a:sym typeface="Helvetica Neue"/>
              </a:rPr>
              <a:t>PRINCIPLES IN PRACTICE</a:t>
            </a:r>
          </a:p>
        </p:txBody>
      </p:sp>
      <p:sp>
        <p:nvSpPr>
          <p:cNvPr id="11" name="Extract 46">
            <a:extLst>
              <a:ext uri="{FF2B5EF4-FFF2-40B4-BE49-F238E27FC236}">
                <a16:creationId xmlns:a16="http://schemas.microsoft.com/office/drawing/2014/main" id="{AB027689-A928-0558-888D-062B3C83A217}"/>
              </a:ext>
            </a:extLst>
          </p:cNvPr>
          <p:cNvSpPr/>
          <p:nvPr/>
        </p:nvSpPr>
        <p:spPr>
          <a:xfrm rot="7993130" flipH="1">
            <a:off x="9411240" y="2362907"/>
            <a:ext cx="473089" cy="239267"/>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6139"/>
              <a:gd name="connsiteY0" fmla="*/ 11789 h 11789"/>
              <a:gd name="connsiteX1" fmla="*/ 1139 w 6139"/>
              <a:gd name="connsiteY1" fmla="*/ 0 h 11789"/>
              <a:gd name="connsiteX2" fmla="*/ 6139 w 6139"/>
              <a:gd name="connsiteY2" fmla="*/ 10000 h 11789"/>
              <a:gd name="connsiteX3" fmla="*/ 0 w 6139"/>
              <a:gd name="connsiteY3" fmla="*/ 11789 h 11789"/>
              <a:gd name="connsiteX0" fmla="*/ 0 w 12261"/>
              <a:gd name="connsiteY0" fmla="*/ 8972 h 8972"/>
              <a:gd name="connsiteX1" fmla="*/ 4116 w 12261"/>
              <a:gd name="connsiteY1" fmla="*/ 0 h 8972"/>
              <a:gd name="connsiteX2" fmla="*/ 12261 w 12261"/>
              <a:gd name="connsiteY2" fmla="*/ 8482 h 8972"/>
              <a:gd name="connsiteX3" fmla="*/ 0 w 12261"/>
              <a:gd name="connsiteY3" fmla="*/ 8972 h 8972"/>
              <a:gd name="connsiteX0" fmla="*/ 0 w 10000"/>
              <a:gd name="connsiteY0" fmla="*/ 4447 h 4447"/>
              <a:gd name="connsiteX1" fmla="*/ 4918 w 10000"/>
              <a:gd name="connsiteY1" fmla="*/ 0 h 4447"/>
              <a:gd name="connsiteX2" fmla="*/ 10000 w 10000"/>
              <a:gd name="connsiteY2" fmla="*/ 3901 h 4447"/>
              <a:gd name="connsiteX3" fmla="*/ 0 w 10000"/>
              <a:gd name="connsiteY3" fmla="*/ 4447 h 4447"/>
              <a:gd name="connsiteX0" fmla="*/ 0 w 10000"/>
              <a:gd name="connsiteY0" fmla="*/ 11623 h 11623"/>
              <a:gd name="connsiteX1" fmla="*/ 4980 w 10000"/>
              <a:gd name="connsiteY1" fmla="*/ 0 h 11623"/>
              <a:gd name="connsiteX2" fmla="*/ 10000 w 10000"/>
              <a:gd name="connsiteY2" fmla="*/ 10395 h 11623"/>
              <a:gd name="connsiteX3" fmla="*/ 0 w 10000"/>
              <a:gd name="connsiteY3" fmla="*/ 11623 h 11623"/>
            </a:gdLst>
            <a:ahLst/>
            <a:cxnLst>
              <a:cxn ang="0">
                <a:pos x="connsiteX0" y="connsiteY0"/>
              </a:cxn>
              <a:cxn ang="0">
                <a:pos x="connsiteX1" y="connsiteY1"/>
              </a:cxn>
              <a:cxn ang="0">
                <a:pos x="connsiteX2" y="connsiteY2"/>
              </a:cxn>
              <a:cxn ang="0">
                <a:pos x="connsiteX3" y="connsiteY3"/>
              </a:cxn>
            </a:cxnLst>
            <a:rect l="l" t="t" r="r" b="b"/>
            <a:pathLst>
              <a:path w="10000" h="11623">
                <a:moveTo>
                  <a:pt x="0" y="11623"/>
                </a:moveTo>
                <a:lnTo>
                  <a:pt x="4980" y="0"/>
                </a:lnTo>
                <a:lnTo>
                  <a:pt x="10000" y="10395"/>
                </a:lnTo>
                <a:lnTo>
                  <a:pt x="0" y="11623"/>
                </a:lnTo>
                <a:close/>
              </a:path>
            </a:pathLst>
          </a:cu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latin typeface="Arial" panose="020B0604020202020204" pitchFamily="34" charset="0"/>
            </a:endParaRPr>
          </a:p>
        </p:txBody>
      </p:sp>
      <p:pic>
        <p:nvPicPr>
          <p:cNvPr id="12" name="Graphic 11">
            <a:extLst>
              <a:ext uri="{FF2B5EF4-FFF2-40B4-BE49-F238E27FC236}">
                <a16:creationId xmlns:a16="http://schemas.microsoft.com/office/drawing/2014/main" id="{8622DF81-E312-401A-FBD5-892E4C47EB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7189" y="2754871"/>
            <a:ext cx="357079" cy="357079"/>
          </a:xfrm>
          <a:prstGeom prst="rect">
            <a:avLst/>
          </a:prstGeom>
        </p:spPr>
      </p:pic>
      <p:sp>
        <p:nvSpPr>
          <p:cNvPr id="15" name="Google Shape;410;p60">
            <a:extLst>
              <a:ext uri="{FF2B5EF4-FFF2-40B4-BE49-F238E27FC236}">
                <a16:creationId xmlns:a16="http://schemas.microsoft.com/office/drawing/2014/main" id="{D43D46F3-7528-6AA7-256C-097FECB4253C}"/>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23</a:t>
            </a:fld>
            <a:endParaRPr sz="1050" b="1">
              <a:solidFill>
                <a:schemeClr val="bg1"/>
              </a:solidFill>
              <a:latin typeface="Arial" panose="020B0604020202020204" pitchFamily="34" charset="0"/>
              <a:cs typeface="Arial" panose="020B0604020202020204" pitchFamily="34" charset="0"/>
            </a:endParaRPr>
          </a:p>
        </p:txBody>
      </p:sp>
      <p:pic>
        <p:nvPicPr>
          <p:cNvPr id="17" name="Picture 16" descr="A hand and heart on a black background&#10;&#10;Description automatically generated">
            <a:extLst>
              <a:ext uri="{FF2B5EF4-FFF2-40B4-BE49-F238E27FC236}">
                <a16:creationId xmlns:a16="http://schemas.microsoft.com/office/drawing/2014/main" id="{9A56F59F-C352-4712-BC00-8391D9540BEE}"/>
              </a:ext>
            </a:extLst>
          </p:cNvPr>
          <p:cNvPicPr>
            <a:picLocks noChangeAspect="1"/>
          </p:cNvPicPr>
          <p:nvPr/>
        </p:nvPicPr>
        <p:blipFill>
          <a:blip r:embed="rId5"/>
          <a:stretch>
            <a:fillRect/>
          </a:stretch>
        </p:blipFill>
        <p:spPr>
          <a:xfrm>
            <a:off x="880593" y="965115"/>
            <a:ext cx="1246730" cy="1246730"/>
          </a:xfrm>
          <a:prstGeom prst="rect">
            <a:avLst/>
          </a:prstGeom>
        </p:spPr>
      </p:pic>
    </p:spTree>
    <p:extLst>
      <p:ext uri="{BB962C8B-B14F-4D97-AF65-F5344CB8AC3E}">
        <p14:creationId xmlns:p14="http://schemas.microsoft.com/office/powerpoint/2010/main" val="3701346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4" name="Google Shape;557;p73">
            <a:extLst>
              <a:ext uri="{FF2B5EF4-FFF2-40B4-BE49-F238E27FC236}">
                <a16:creationId xmlns:a16="http://schemas.microsoft.com/office/drawing/2014/main" id="{BCD87A46-8C46-6997-5B41-EA41B10C4DDF}"/>
              </a:ext>
            </a:extLst>
          </p:cNvPr>
          <p:cNvPicPr preferRelativeResize="0"/>
          <p:nvPr/>
        </p:nvPicPr>
        <p:blipFill>
          <a:blip r:embed="rId3">
            <a:alphaModFix/>
          </a:blip>
          <a:stretch>
            <a:fillRect/>
          </a:stretch>
        </p:blipFill>
        <p:spPr>
          <a:xfrm>
            <a:off x="5475265" y="2327930"/>
            <a:ext cx="5439475" cy="2906233"/>
          </a:xfrm>
          <a:prstGeom prst="rect">
            <a:avLst/>
          </a:prstGeom>
          <a:noFill/>
          <a:ln>
            <a:noFill/>
          </a:ln>
        </p:spPr>
      </p:pic>
      <p:sp>
        <p:nvSpPr>
          <p:cNvPr id="18" name="TextBox 17">
            <a:extLst>
              <a:ext uri="{FF2B5EF4-FFF2-40B4-BE49-F238E27FC236}">
                <a16:creationId xmlns:a16="http://schemas.microsoft.com/office/drawing/2014/main" id="{5B7E1B1E-739B-D51A-7D58-6BCCF5371CF9}"/>
              </a:ext>
            </a:extLst>
          </p:cNvPr>
          <p:cNvSpPr txBox="1"/>
          <p:nvPr/>
        </p:nvSpPr>
        <p:spPr>
          <a:xfrm>
            <a:off x="6223709" y="5511041"/>
            <a:ext cx="3942586" cy="523220"/>
          </a:xfrm>
          <a:prstGeom prst="rect">
            <a:avLst/>
          </a:prstGeom>
          <a:noFill/>
        </p:spPr>
        <p:txBody>
          <a:bodyPr wrap="square">
            <a:spAutoFit/>
          </a:bodyPr>
          <a:lstStyle/>
          <a:p>
            <a:pPr algn="ctr"/>
            <a:r>
              <a:rPr kumimoji="0" lang="en-US" sz="1400" b="1" u="none" strike="noStrike" kern="0" cap="none" spc="0" normalizeH="0" baseline="0" noProof="0">
                <a:ln>
                  <a:noFill/>
                </a:ln>
                <a:solidFill>
                  <a:schemeClr val="accent1"/>
                </a:solidFill>
                <a:effectLst/>
                <a:uLnTx/>
                <a:uFillTx/>
                <a:latin typeface="Arial" panose="020B0604020202020204" pitchFamily="34" charset="0"/>
                <a:ea typeface="Roboto Slab Light"/>
                <a:cs typeface="Arial" panose="020B0604020202020204" pitchFamily="34" charset="0"/>
                <a:sym typeface="Roboto Slab Light"/>
              </a:rPr>
              <a:t>This graphic shows how </a:t>
            </a:r>
            <a:r>
              <a:rPr kumimoji="0" lang="en-US" sz="1400" b="1" u="none" strike="noStrike" kern="0" cap="none" spc="0" normalizeH="0" baseline="0" noProof="0">
                <a:ln>
                  <a:noFill/>
                </a:ln>
                <a:solidFill>
                  <a:schemeClr val="accent2"/>
                </a:solidFill>
                <a:effectLst/>
                <a:uLnTx/>
                <a:uFillTx/>
                <a:latin typeface="Arial" panose="020B0604020202020204" pitchFamily="34" charset="0"/>
                <a:ea typeface="Roboto Slab Light"/>
                <a:cs typeface="Arial" panose="020B0604020202020204" pitchFamily="34" charset="0"/>
                <a:sym typeface="Roboto Slab Light"/>
              </a:rPr>
              <a:t>support</a:t>
            </a:r>
            <a:r>
              <a:rPr kumimoji="0" lang="en-US" sz="1400" b="1" u="none" strike="noStrike" kern="0" cap="none" spc="0" normalizeH="0" baseline="0" noProof="0">
                <a:ln>
                  <a:noFill/>
                </a:ln>
                <a:solidFill>
                  <a:schemeClr val="accent1"/>
                </a:solidFill>
                <a:effectLst/>
                <a:uLnTx/>
                <a:uFillTx/>
                <a:latin typeface="Arial" panose="020B0604020202020204" pitchFamily="34" charset="0"/>
                <a:ea typeface="Roboto Slab Light"/>
                <a:cs typeface="Arial" panose="020B0604020202020204" pitchFamily="34" charset="0"/>
                <a:sym typeface="Roboto Slab Light"/>
              </a:rPr>
              <a:t> increased as audiences watched the video. </a:t>
            </a:r>
            <a:endParaRPr lang="en-US" sz="1400" b="1">
              <a:solidFill>
                <a:schemeClr val="accent1"/>
              </a:solidFill>
              <a:latin typeface="Arial" panose="020B0604020202020204" pitchFamily="34" charset="0"/>
              <a:cs typeface="Arial" panose="020B0604020202020204" pitchFamily="34" charset="0"/>
            </a:endParaRPr>
          </a:p>
        </p:txBody>
      </p:sp>
      <p:sp>
        <p:nvSpPr>
          <p:cNvPr id="17" name="Google Shape;495;p67">
            <a:extLst>
              <a:ext uri="{FF2B5EF4-FFF2-40B4-BE49-F238E27FC236}">
                <a16:creationId xmlns:a16="http://schemas.microsoft.com/office/drawing/2014/main" id="{36E7D364-A898-A5AE-2AD6-9BCE9B0F1A01}"/>
              </a:ext>
            </a:extLst>
          </p:cNvPr>
          <p:cNvSpPr txBox="1"/>
          <p:nvPr/>
        </p:nvSpPr>
        <p:spPr>
          <a:xfrm>
            <a:off x="469355" y="1112678"/>
            <a:ext cx="4669820" cy="4785885"/>
          </a:xfrm>
          <a:prstGeom prst="rect">
            <a:avLst/>
          </a:prstGeom>
          <a:noFill/>
          <a:ln>
            <a:noFill/>
          </a:ln>
        </p:spPr>
        <p:txBody>
          <a:bodyPr spcFirstLastPara="1" wrap="square" lIns="121900" tIns="121900" rIns="121900" bIns="121900" anchor="t" anchorCtr="0">
            <a:spAutoFit/>
          </a:bodyPr>
          <a:lstStyle/>
          <a:p>
            <a:r>
              <a:rPr lang="en" sz="3500" dirty="0">
                <a:solidFill>
                  <a:schemeClr val="accent2"/>
                </a:solidFill>
                <a:latin typeface="Georgia"/>
                <a:ea typeface="Roboto Slab"/>
                <a:cs typeface="Arial"/>
                <a:sym typeface="Roboto Slab"/>
              </a:rPr>
              <a:t>Research Insight</a:t>
            </a:r>
          </a:p>
          <a:p>
            <a:endParaRPr lang="en" sz="1200" b="1" dirty="0">
              <a:latin typeface="Arial" panose="020B0604020202020204" pitchFamily="34" charset="0"/>
              <a:ea typeface="Roboto Slab"/>
              <a:cs typeface="Arial" panose="020B0604020202020204" pitchFamily="34" charset="0"/>
              <a:sym typeface="Roboto Slab"/>
            </a:endParaRPr>
          </a:p>
          <a:p>
            <a:r>
              <a:rPr lang="en-US" sz="1600" dirty="0">
                <a:solidFill>
                  <a:schemeClr val="accent2"/>
                </a:solidFill>
                <a:latin typeface="Georgia"/>
                <a:ea typeface="Roboto Slab Light"/>
                <a:cs typeface="Arial"/>
                <a:sym typeface="Roboto Slab Light"/>
              </a:rPr>
              <a:t>In an online survey, respondents’ support for college affordability programs increased after learning more about how increasing costs have negatively impacted California families.</a:t>
            </a:r>
            <a:endParaRPr lang="en-US" sz="1600" dirty="0">
              <a:solidFill>
                <a:schemeClr val="accent2"/>
              </a:solidFill>
              <a:latin typeface="Georgia"/>
              <a:ea typeface="Roboto Slab Light"/>
              <a:cs typeface="Arial"/>
            </a:endParaRPr>
          </a:p>
          <a:p>
            <a:endParaRPr lang="en-US" sz="1600" dirty="0">
              <a:solidFill>
                <a:schemeClr val="tx2"/>
              </a:solidFill>
              <a:latin typeface="Georgia" panose="02040502050405020303" pitchFamily="18" charset="0"/>
              <a:ea typeface="Roboto Slab Light"/>
              <a:cs typeface="Arial" panose="020B0604020202020204" pitchFamily="34" charset="0"/>
              <a:sym typeface="Roboto Slab Light"/>
            </a:endParaRPr>
          </a:p>
          <a:p>
            <a:r>
              <a:rPr lang="en-US" sz="1400" dirty="0">
                <a:solidFill>
                  <a:schemeClr val="tx2"/>
                </a:solidFill>
                <a:latin typeface="Arial"/>
                <a:ea typeface="Roboto Slab Light"/>
                <a:cs typeface="Arial"/>
                <a:sym typeface="Roboto Slab Light"/>
              </a:rPr>
              <a:t>As an example, we showed respondents a video in which Natalie, a parent, shared her experience of going to great lengths to support her children's education. </a:t>
            </a:r>
            <a:endParaRPr lang="en-US" sz="1400" dirty="0">
              <a:solidFill>
                <a:schemeClr val="tx2"/>
              </a:solidFill>
              <a:latin typeface="Arial" panose="020B0604020202020204" pitchFamily="34" charset="0"/>
              <a:ea typeface="Roboto Slab Light"/>
              <a:cs typeface="Arial" panose="020B0604020202020204" pitchFamily="34" charset="0"/>
            </a:endParaRPr>
          </a:p>
          <a:p>
            <a:endParaRPr lang="en-US" sz="1400" dirty="0">
              <a:solidFill>
                <a:schemeClr val="tx2"/>
              </a:solidFill>
              <a:latin typeface="Arial" panose="020B0604020202020204" pitchFamily="34" charset="0"/>
              <a:ea typeface="Roboto Slab Light"/>
              <a:cs typeface="Arial" panose="020B0604020202020204" pitchFamily="34" charset="0"/>
              <a:sym typeface="Roboto Slab Light"/>
            </a:endParaRPr>
          </a:p>
          <a:p>
            <a:r>
              <a:rPr lang="en-US" sz="1400" dirty="0">
                <a:solidFill>
                  <a:schemeClr val="tx2"/>
                </a:solidFill>
                <a:latin typeface="Arial"/>
                <a:ea typeface="Roboto Slab Light"/>
                <a:cs typeface="Arial"/>
                <a:sym typeface="Roboto Slab Light"/>
              </a:rPr>
              <a:t>This graphic shows how support increased as audiences watched the video. Support increased when Natalie helped viewers understand the real challenges facing California families struggling with the cost of living in our state, which helped audiences see themselves in her story. This was true even of audience members who didn’t share other characteristics with Natalie, like race and ethnicity, gender, or political ideology.</a:t>
            </a:r>
            <a:endParaRPr sz="1400" dirty="0">
              <a:solidFill>
                <a:schemeClr val="tx2"/>
              </a:solidFill>
              <a:latin typeface="Arial"/>
              <a:ea typeface="Roboto Slab Light"/>
              <a:cs typeface="Arial"/>
              <a:sym typeface="Roboto Slab Light"/>
            </a:endParaRPr>
          </a:p>
        </p:txBody>
      </p:sp>
      <p:sp>
        <p:nvSpPr>
          <p:cNvPr id="22" name="TextBox 21">
            <a:extLst>
              <a:ext uri="{FF2B5EF4-FFF2-40B4-BE49-F238E27FC236}">
                <a16:creationId xmlns:a16="http://schemas.microsoft.com/office/drawing/2014/main" id="{46FD5068-E44D-85F1-6C1F-5990FDC5560C}"/>
              </a:ext>
            </a:extLst>
          </p:cNvPr>
          <p:cNvSpPr txBox="1"/>
          <p:nvPr/>
        </p:nvSpPr>
        <p:spPr>
          <a:xfrm>
            <a:off x="10815212" y="5183259"/>
            <a:ext cx="1084229" cy="327782"/>
          </a:xfrm>
          <a:prstGeom prst="rect">
            <a:avLst/>
          </a:prstGeom>
          <a:noFill/>
        </p:spPr>
        <p:txBody>
          <a:bodyPr wrap="square" rtlCol="0">
            <a:spAutoFit/>
          </a:bodyPr>
          <a:lstStyle/>
          <a:p>
            <a:pPr algn="ctr">
              <a:lnSpc>
                <a:spcPct val="85000"/>
              </a:lnSpc>
            </a:pPr>
            <a:r>
              <a:rPr lang="en-US" sz="900" b="1">
                <a:solidFill>
                  <a:schemeClr val="accent4"/>
                </a:solidFill>
                <a:latin typeface="Arial" panose="020B0604020202020204" pitchFamily="34" charset="0"/>
                <a:cs typeface="Arial" panose="020B0604020202020204" pitchFamily="34" charset="0"/>
              </a:rPr>
              <a:t>LESS COMPELLING</a:t>
            </a:r>
          </a:p>
        </p:txBody>
      </p:sp>
      <p:sp>
        <p:nvSpPr>
          <p:cNvPr id="23" name="TextBox 22">
            <a:extLst>
              <a:ext uri="{FF2B5EF4-FFF2-40B4-BE49-F238E27FC236}">
                <a16:creationId xmlns:a16="http://schemas.microsoft.com/office/drawing/2014/main" id="{AD2E40D9-9E03-E05A-4D76-E73E93C937BA}"/>
              </a:ext>
            </a:extLst>
          </p:cNvPr>
          <p:cNvSpPr txBox="1"/>
          <p:nvPr/>
        </p:nvSpPr>
        <p:spPr>
          <a:xfrm>
            <a:off x="10815212" y="1919734"/>
            <a:ext cx="1084229" cy="327782"/>
          </a:xfrm>
          <a:prstGeom prst="rect">
            <a:avLst/>
          </a:prstGeom>
          <a:noFill/>
        </p:spPr>
        <p:txBody>
          <a:bodyPr wrap="square" rtlCol="0">
            <a:spAutoFit/>
          </a:bodyPr>
          <a:lstStyle/>
          <a:p>
            <a:pPr algn="ctr">
              <a:lnSpc>
                <a:spcPct val="85000"/>
              </a:lnSpc>
            </a:pPr>
            <a:r>
              <a:rPr lang="en-US" sz="900" b="1">
                <a:solidFill>
                  <a:schemeClr val="accent2"/>
                </a:solidFill>
                <a:latin typeface="Arial" panose="020B0604020202020204" pitchFamily="34" charset="0"/>
                <a:cs typeface="Arial" panose="020B0604020202020204" pitchFamily="34" charset="0"/>
              </a:rPr>
              <a:t>MORE COMPELLING</a:t>
            </a:r>
          </a:p>
        </p:txBody>
      </p:sp>
      <p:cxnSp>
        <p:nvCxnSpPr>
          <p:cNvPr id="24" name="Straight Arrow Connector 23">
            <a:extLst>
              <a:ext uri="{FF2B5EF4-FFF2-40B4-BE49-F238E27FC236}">
                <a16:creationId xmlns:a16="http://schemas.microsoft.com/office/drawing/2014/main" id="{2735BFC1-DF2E-C1F1-67C6-0A345EB37764}"/>
              </a:ext>
            </a:extLst>
          </p:cNvPr>
          <p:cNvCxnSpPr>
            <a:cxnSpLocks/>
          </p:cNvCxnSpPr>
          <p:nvPr/>
        </p:nvCxnSpPr>
        <p:spPr>
          <a:xfrm flipV="1">
            <a:off x="11357326" y="2383698"/>
            <a:ext cx="0" cy="2681913"/>
          </a:xfrm>
          <a:prstGeom prst="straightConnector1">
            <a:avLst/>
          </a:prstGeom>
          <a:ln w="171450" cap="sq">
            <a:gradFill>
              <a:gsLst>
                <a:gs pos="50000">
                  <a:schemeClr val="bg1"/>
                </a:gs>
                <a:gs pos="0">
                  <a:schemeClr val="accent4"/>
                </a:gs>
                <a:gs pos="100000">
                  <a:srgbClr val="A0CACA"/>
                </a:gs>
              </a:gsLst>
              <a:lin ang="5400000" scaled="1"/>
            </a:gradFill>
            <a:miter lim="800000"/>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1" name="Text Placeholder 27">
            <a:extLst>
              <a:ext uri="{FF2B5EF4-FFF2-40B4-BE49-F238E27FC236}">
                <a16:creationId xmlns:a16="http://schemas.microsoft.com/office/drawing/2014/main" id="{D27B6D82-C90E-5770-6332-D7376742E253}"/>
              </a:ext>
            </a:extLst>
          </p:cNvPr>
          <p:cNvSpPr txBox="1">
            <a:spLocks/>
          </p:cNvSpPr>
          <p:nvPr/>
        </p:nvSpPr>
        <p:spPr>
          <a:xfrm rot="5400000" flipH="1">
            <a:off x="5896100" y="-5905279"/>
            <a:ext cx="460762" cy="12252960"/>
          </a:xfrm>
          <a:prstGeom prst="rect">
            <a:avLst/>
          </a:prstGeom>
          <a:solidFill>
            <a:schemeClr val="accent2">
              <a:lumMod val="60000"/>
              <a:lumOff val="40000"/>
            </a:schemeClr>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F7C582"/>
              </a:solidFill>
              <a:latin typeface="Arial" panose="020B0604020202020204" pitchFamily="34" charset="0"/>
            </a:endParaRPr>
          </a:p>
        </p:txBody>
      </p:sp>
      <p:sp>
        <p:nvSpPr>
          <p:cNvPr id="32" name="Delay 31">
            <a:extLst>
              <a:ext uri="{FF2B5EF4-FFF2-40B4-BE49-F238E27FC236}">
                <a16:creationId xmlns:a16="http://schemas.microsoft.com/office/drawing/2014/main" id="{D27096A6-C496-1ABF-6AD7-D7F00E32B0AB}"/>
              </a:ext>
            </a:extLst>
          </p:cNvPr>
          <p:cNvSpPr/>
          <p:nvPr/>
        </p:nvSpPr>
        <p:spPr>
          <a:xfrm rot="5400000">
            <a:off x="10198195" y="-11723"/>
            <a:ext cx="1524450" cy="1524450"/>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479;p64">
            <a:extLst>
              <a:ext uri="{FF2B5EF4-FFF2-40B4-BE49-F238E27FC236}">
                <a16:creationId xmlns:a16="http://schemas.microsoft.com/office/drawing/2014/main" id="{6CD9C39A-B705-4BCB-4621-F25C301A25B0}"/>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marL="0" indent="0">
              <a:buNone/>
            </a:pPr>
            <a:r>
              <a:rPr lang="en-ZA" sz="1100" b="1">
                <a:solidFill>
                  <a:schemeClr val="accent1"/>
                </a:solidFill>
              </a:rPr>
              <a:t>NUTURE COMPASSION</a:t>
            </a:r>
          </a:p>
        </p:txBody>
      </p:sp>
      <p:sp>
        <p:nvSpPr>
          <p:cNvPr id="34" name="Oval 33">
            <a:extLst>
              <a:ext uri="{FF2B5EF4-FFF2-40B4-BE49-F238E27FC236}">
                <a16:creationId xmlns:a16="http://schemas.microsoft.com/office/drawing/2014/main" id="{A96461C2-540D-1126-563C-FE3C4A1F4A50}"/>
              </a:ext>
            </a:extLst>
          </p:cNvPr>
          <p:cNvSpPr/>
          <p:nvPr/>
        </p:nvSpPr>
        <p:spPr>
          <a:xfrm>
            <a:off x="10537143" y="451582"/>
            <a:ext cx="846555" cy="846555"/>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pic>
        <p:nvPicPr>
          <p:cNvPr id="38" name="Picture 37">
            <a:extLst>
              <a:ext uri="{FF2B5EF4-FFF2-40B4-BE49-F238E27FC236}">
                <a16:creationId xmlns:a16="http://schemas.microsoft.com/office/drawing/2014/main" id="{F06C058B-E080-FD3A-696B-E5F1E3EAB3D3}"/>
              </a:ext>
            </a:extLst>
          </p:cNvPr>
          <p:cNvPicPr>
            <a:picLocks noChangeAspect="1"/>
          </p:cNvPicPr>
          <p:nvPr/>
        </p:nvPicPr>
        <p:blipFill>
          <a:blip r:embed="rId4"/>
          <a:srcRect/>
          <a:stretch/>
        </p:blipFill>
        <p:spPr>
          <a:xfrm>
            <a:off x="10537143" y="451582"/>
            <a:ext cx="928675" cy="928675"/>
          </a:xfrm>
          <a:prstGeom prst="rect">
            <a:avLst/>
          </a:prstGeom>
        </p:spPr>
      </p:pic>
      <p:sp>
        <p:nvSpPr>
          <p:cNvPr id="39" name="Google Shape;410;p60">
            <a:extLst>
              <a:ext uri="{FF2B5EF4-FFF2-40B4-BE49-F238E27FC236}">
                <a16:creationId xmlns:a16="http://schemas.microsoft.com/office/drawing/2014/main" id="{3BFE780A-64A8-870C-8BD3-5A14CF339492}"/>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24</a:t>
            </a:fld>
            <a:endParaRPr sz="105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878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graphicFrame>
        <p:nvGraphicFramePr>
          <p:cNvPr id="4" name="Google Shape;543;p71">
            <a:extLst>
              <a:ext uri="{FF2B5EF4-FFF2-40B4-BE49-F238E27FC236}">
                <a16:creationId xmlns:a16="http://schemas.microsoft.com/office/drawing/2014/main" id="{F0A93165-5FEA-504B-4ED5-FE1C75987B43}"/>
              </a:ext>
            </a:extLst>
          </p:cNvPr>
          <p:cNvGraphicFramePr/>
          <p:nvPr>
            <p:extLst>
              <p:ext uri="{D42A27DB-BD31-4B8C-83A1-F6EECF244321}">
                <p14:modId xmlns:p14="http://schemas.microsoft.com/office/powerpoint/2010/main" val="4097779294"/>
              </p:ext>
            </p:extLst>
          </p:nvPr>
        </p:nvGraphicFramePr>
        <p:xfrm>
          <a:off x="455417" y="3145234"/>
          <a:ext cx="10928281" cy="3939382"/>
        </p:xfrm>
        <a:graphic>
          <a:graphicData uri="http://schemas.openxmlformats.org/drawingml/2006/table">
            <a:tbl>
              <a:tblPr>
                <a:noFill/>
              </a:tblPr>
              <a:tblGrid>
                <a:gridCol w="4794364">
                  <a:extLst>
                    <a:ext uri="{9D8B030D-6E8A-4147-A177-3AD203B41FA5}">
                      <a16:colId xmlns:a16="http://schemas.microsoft.com/office/drawing/2014/main" val="20000"/>
                    </a:ext>
                  </a:extLst>
                </a:gridCol>
                <a:gridCol w="6133917">
                  <a:extLst>
                    <a:ext uri="{9D8B030D-6E8A-4147-A177-3AD203B41FA5}">
                      <a16:colId xmlns:a16="http://schemas.microsoft.com/office/drawing/2014/main" val="20001"/>
                    </a:ext>
                  </a:extLst>
                </a:gridCol>
              </a:tblGrid>
              <a:tr h="439035">
                <a:tc>
                  <a:txBody>
                    <a:bodyPr/>
                    <a:lstStyle/>
                    <a:p>
                      <a:pPr marL="0" lvl="0" indent="0" algn="l" rtl="0">
                        <a:lnSpc>
                          <a:spcPct val="100000"/>
                        </a:lnSpc>
                        <a:spcBef>
                          <a:spcPts val="0"/>
                        </a:spcBef>
                        <a:spcAft>
                          <a:spcPts val="0"/>
                        </a:spcAft>
                        <a:buNone/>
                      </a:pPr>
                      <a:r>
                        <a:rPr lang="en" sz="1200" b="1" i="0">
                          <a:solidFill>
                            <a:schemeClr val="accent1"/>
                          </a:solidFill>
                          <a:latin typeface="Arial"/>
                          <a:ea typeface="Roboto Slab"/>
                          <a:cs typeface="Arial"/>
                          <a:sym typeface="Roboto Slab"/>
                        </a:rPr>
                        <a:t>How Natalie Nurtured Compassion </a:t>
                      </a:r>
                      <a:br>
                        <a:rPr lang="en" sz="1200" b="1" i="0">
                          <a:solidFill>
                            <a:srgbClr val="004258"/>
                          </a:solidFill>
                          <a:latin typeface="Arial"/>
                          <a:ea typeface="Roboto Slab"/>
                          <a:cs typeface="Arial"/>
                          <a:sym typeface="Roboto Slab"/>
                        </a:rPr>
                      </a:br>
                      <a:r>
                        <a:rPr lang="en" sz="1200" b="1" i="0">
                          <a:solidFill>
                            <a:schemeClr val="accent1"/>
                          </a:solidFill>
                          <a:latin typeface="Arial"/>
                          <a:ea typeface="Roboto Slab"/>
                          <a:cs typeface="Arial"/>
                          <a:sym typeface="Roboto Slab"/>
                        </a:rPr>
                        <a:t>and Got Folks to Care</a:t>
                      </a:r>
                      <a:endParaRPr sz="1200" b="1" i="0">
                        <a:solidFill>
                          <a:schemeClr val="accent1"/>
                        </a:solidFill>
                        <a:latin typeface="Arial"/>
                        <a:ea typeface="Roboto Slab"/>
                        <a:cs typeface="Arial"/>
                        <a:sym typeface="Roboto Slab"/>
                      </a:endParaRPr>
                    </a:p>
                  </a:txBody>
                  <a:tcPr marR="822960" anchor="ct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 sz="1200" b="1" i="0">
                          <a:solidFill>
                            <a:schemeClr val="accent1"/>
                          </a:solidFill>
                          <a:latin typeface="Arial"/>
                          <a:ea typeface="Roboto Slab"/>
                          <a:cs typeface="Arial"/>
                          <a:sym typeface="Roboto Slab"/>
                        </a:rPr>
                        <a:t>Why the Message is Effective</a:t>
                      </a:r>
                      <a:endParaRPr sz="1200" b="1" i="0">
                        <a:solidFill>
                          <a:schemeClr val="accent1"/>
                        </a:solidFill>
                        <a:latin typeface="Arial"/>
                        <a:ea typeface="Roboto Slab"/>
                        <a:cs typeface="Arial"/>
                        <a:sym typeface="Roboto Slab"/>
                      </a:endParaRPr>
                    </a:p>
                  </a:txBody>
                  <a:tcPr anchor="ctr">
                    <a:lnL w="12700" cmpd="sng">
                      <a:noFill/>
                      <a:prstDash val="solid"/>
                    </a:lnL>
                    <a:lnR w="12700" cmpd="sng">
                      <a:noFill/>
                      <a:prstDash val="solid"/>
                    </a:lnR>
                    <a:lnT w="12700" cmpd="sng">
                      <a:noFill/>
                      <a:prstDash val="soli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67144">
                <a:tc>
                  <a:txBody>
                    <a:bodyPr/>
                    <a:lstStyle/>
                    <a:p>
                      <a:pPr marL="0" lvl="0" indent="0" algn="l" rtl="0">
                        <a:lnSpc>
                          <a:spcPct val="114000"/>
                        </a:lnSpc>
                        <a:spcBef>
                          <a:spcPts val="0"/>
                        </a:spcBef>
                        <a:spcAft>
                          <a:spcPts val="0"/>
                        </a:spcAft>
                        <a:buNone/>
                      </a:pPr>
                      <a:r>
                        <a:rPr lang="en" sz="1200" b="0" i="0">
                          <a:solidFill>
                            <a:schemeClr val="accent1"/>
                          </a:solidFill>
                          <a:latin typeface="Arial"/>
                          <a:ea typeface="Roboto Slab Light"/>
                          <a:cs typeface="Arial"/>
                          <a:sym typeface="Roboto Slab Light"/>
                        </a:rPr>
                        <a:t>Natalie directly identifies herself as </a:t>
                      </a:r>
                      <a:r>
                        <a:rPr lang="en" sz="1200" b="0" i="0">
                          <a:solidFill>
                            <a:schemeClr val="accent1"/>
                          </a:solidFill>
                          <a:latin typeface="Arial"/>
                          <a:ea typeface="Roboto Slab Light"/>
                          <a:cs typeface="Arial"/>
                        </a:rPr>
                        <a:t>middle-class</a:t>
                      </a:r>
                      <a:r>
                        <a:rPr lang="en" sz="1200" b="0" i="0">
                          <a:solidFill>
                            <a:schemeClr val="accent1"/>
                          </a:solidFill>
                          <a:latin typeface="Arial"/>
                          <a:ea typeface="Roboto Slab Light"/>
                          <a:cs typeface="Arial"/>
                          <a:sym typeface="Roboto Slab Light"/>
                        </a:rPr>
                        <a:t>.</a:t>
                      </a:r>
                      <a:r>
                        <a:rPr lang="en" sz="1200" b="0" i="0">
                          <a:solidFill>
                            <a:schemeClr val="accent1"/>
                          </a:solidFill>
                          <a:latin typeface="Arial"/>
                          <a:ea typeface="Roboto Slab Light"/>
                          <a:cs typeface="Arial"/>
                        </a:rPr>
                        <a:t> </a:t>
                      </a:r>
                      <a:endParaRPr sz="1200">
                        <a:solidFill>
                          <a:schemeClr val="accent1"/>
                        </a:solidFill>
                        <a:latin typeface="Arial" panose="020B0604020202020204" pitchFamily="34" charset="0"/>
                        <a:cs typeface="Arial" panose="020B0604020202020204" pitchFamily="34" charset="0"/>
                      </a:endParaRPr>
                    </a:p>
                  </a:txBody>
                  <a:tcPr marR="822960"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4000"/>
                        </a:lnSpc>
                        <a:spcBef>
                          <a:spcPts val="0"/>
                        </a:spcBef>
                        <a:spcAft>
                          <a:spcPts val="0"/>
                        </a:spcAft>
                        <a:buNone/>
                      </a:pPr>
                      <a:r>
                        <a:rPr lang="en" sz="1200" b="0" i="0">
                          <a:solidFill>
                            <a:schemeClr val="accent1"/>
                          </a:solidFill>
                          <a:latin typeface="Arial"/>
                          <a:ea typeface="Roboto Slab Light"/>
                          <a:cs typeface="Arial"/>
                          <a:sym typeface="Roboto Slab Light"/>
                        </a:rPr>
                        <a:t>By sharing details about where she fits in California’s economy, Natalie allowed large swaths of the audience to identify with her.</a:t>
                      </a:r>
                      <a:r>
                        <a:rPr lang="en" sz="1200" b="0" i="0">
                          <a:solidFill>
                            <a:schemeClr val="accent1"/>
                          </a:solidFill>
                          <a:latin typeface="Arial"/>
                          <a:ea typeface="Roboto Slab Light"/>
                          <a:cs typeface="Arial"/>
                        </a:rPr>
                        <a:t> </a:t>
                      </a:r>
                      <a:endParaRPr sz="1200">
                        <a:solidFill>
                          <a:schemeClr val="accent1"/>
                        </a:solidFill>
                        <a:latin typeface="Arial" panose="020B0604020202020204" pitchFamily="34" charset="0"/>
                        <a:cs typeface="Arial" panose="020B0604020202020204" pitchFamily="34" charset="0"/>
                      </a:endParaRPr>
                    </a:p>
                  </a:txBody>
                  <a:tcPr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91180">
                <a:tc>
                  <a:txBody>
                    <a:bodyPr/>
                    <a:lstStyle/>
                    <a:p>
                      <a:pPr marL="0" lvl="0" indent="0" algn="l" rtl="0">
                        <a:lnSpc>
                          <a:spcPct val="114000"/>
                        </a:lnSpc>
                        <a:spcBef>
                          <a:spcPts val="0"/>
                        </a:spcBef>
                        <a:spcAft>
                          <a:spcPts val="0"/>
                        </a:spcAft>
                        <a:buNone/>
                      </a:pPr>
                      <a:r>
                        <a:rPr lang="en" sz="1200" b="0" i="0">
                          <a:solidFill>
                            <a:schemeClr val="accent1"/>
                          </a:solidFill>
                          <a:latin typeface="Arial"/>
                          <a:ea typeface="Roboto Slab Light"/>
                          <a:cs typeface="Arial"/>
                          <a:sym typeface="Roboto Slab Light"/>
                        </a:rPr>
                        <a:t>She talked about the </a:t>
                      </a:r>
                      <a:r>
                        <a:rPr lang="en" sz="1200" b="0" i="0">
                          <a:solidFill>
                            <a:schemeClr val="accent1"/>
                          </a:solidFill>
                          <a:latin typeface="Arial"/>
                          <a:ea typeface="Roboto Slab Light"/>
                          <a:cs typeface="Arial"/>
                        </a:rPr>
                        <a:t>cost-of-living</a:t>
                      </a:r>
                      <a:r>
                        <a:rPr lang="en" sz="1200" b="0" i="0">
                          <a:solidFill>
                            <a:schemeClr val="accent1"/>
                          </a:solidFill>
                          <a:latin typeface="Arial"/>
                          <a:ea typeface="Roboto Slab Light"/>
                          <a:cs typeface="Arial"/>
                          <a:sym typeface="Roboto Slab Light"/>
                        </a:rPr>
                        <a:t> crisis in California and how more needs to be done to </a:t>
                      </a:r>
                      <a:r>
                        <a:rPr lang="en" sz="1200" b="0" i="0">
                          <a:solidFill>
                            <a:schemeClr val="accent1"/>
                          </a:solidFill>
                          <a:latin typeface="Arial"/>
                          <a:ea typeface="Roboto Slab Light"/>
                          <a:cs typeface="Arial"/>
                        </a:rPr>
                        <a:t>address these </a:t>
                      </a:r>
                      <a:r>
                        <a:rPr lang="en" sz="1200" b="0" i="0">
                          <a:solidFill>
                            <a:schemeClr val="accent1"/>
                          </a:solidFill>
                          <a:latin typeface="Arial"/>
                          <a:ea typeface="Roboto Slab Light"/>
                          <a:cs typeface="Arial"/>
                          <a:sym typeface="Roboto Slab Light"/>
                        </a:rPr>
                        <a:t>challenges when it comes to college affordability.</a:t>
                      </a:r>
                      <a:r>
                        <a:rPr lang="en" sz="1200" b="0" i="0">
                          <a:solidFill>
                            <a:schemeClr val="accent1"/>
                          </a:solidFill>
                          <a:latin typeface="Arial"/>
                          <a:ea typeface="Roboto Slab Light"/>
                          <a:cs typeface="Arial"/>
                        </a:rPr>
                        <a:t> </a:t>
                      </a:r>
                      <a:endParaRPr sz="1200" b="0" i="0">
                        <a:solidFill>
                          <a:schemeClr val="accent1"/>
                        </a:solidFill>
                        <a:latin typeface="Arial" panose="020B0604020202020204" pitchFamily="34" charset="0"/>
                        <a:ea typeface="Roboto Slab Light"/>
                        <a:cs typeface="Arial" panose="020B0604020202020204" pitchFamily="34" charset="0"/>
                        <a:sym typeface="Roboto Slab Light"/>
                      </a:endParaRPr>
                    </a:p>
                  </a:txBody>
                  <a:tcPr marR="822960"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4000"/>
                        </a:lnSpc>
                        <a:spcBef>
                          <a:spcPts val="0"/>
                        </a:spcBef>
                        <a:spcAft>
                          <a:spcPts val="0"/>
                        </a:spcAft>
                        <a:buNone/>
                      </a:pPr>
                      <a:r>
                        <a:rPr lang="en" sz="1200" b="0" i="0">
                          <a:solidFill>
                            <a:schemeClr val="accent1"/>
                          </a:solidFill>
                          <a:latin typeface="Arial"/>
                          <a:ea typeface="Roboto Slab Light"/>
                          <a:cs typeface="Arial"/>
                          <a:sym typeface="Roboto Slab Light"/>
                        </a:rPr>
                        <a:t>Natalie names a common problem with which people relate and empathize, and lets viewers know she’s also a Californian with problems similar to theirs, further cementing </a:t>
                      </a:r>
                      <a:r>
                        <a:rPr lang="en" sz="1200" b="0" i="0">
                          <a:solidFill>
                            <a:schemeClr val="accent1"/>
                          </a:solidFill>
                          <a:latin typeface="Arial"/>
                          <a:ea typeface="Roboto Slab Light"/>
                          <a:cs typeface="Arial"/>
                        </a:rPr>
                        <a:t>ingroup </a:t>
                      </a:r>
                      <a:r>
                        <a:rPr lang="en" sz="1200" b="0" i="0">
                          <a:solidFill>
                            <a:schemeClr val="accent1"/>
                          </a:solidFill>
                          <a:latin typeface="Arial"/>
                          <a:ea typeface="Roboto Slab Light"/>
                          <a:cs typeface="Arial"/>
                          <a:sym typeface="Roboto Slab Light"/>
                        </a:rPr>
                        <a:t>dynamics.</a:t>
                      </a:r>
                      <a:r>
                        <a:rPr lang="en" sz="1200" b="0" i="0">
                          <a:solidFill>
                            <a:schemeClr val="accent1"/>
                          </a:solidFill>
                          <a:latin typeface="Arial"/>
                          <a:ea typeface="Roboto Slab Light"/>
                          <a:cs typeface="Arial"/>
                        </a:rPr>
                        <a:t> </a:t>
                      </a:r>
                      <a:endParaRPr sz="1200">
                        <a:solidFill>
                          <a:schemeClr val="accent1"/>
                        </a:solidFill>
                        <a:latin typeface="Arial" panose="020B0604020202020204" pitchFamily="34" charset="0"/>
                        <a:cs typeface="Arial" panose="020B0604020202020204" pitchFamily="34" charset="0"/>
                      </a:endParaRPr>
                    </a:p>
                  </a:txBody>
                  <a:tcPr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61929">
                <a:tc>
                  <a:txBody>
                    <a:bodyPr/>
                    <a:lstStyle/>
                    <a:p>
                      <a:pPr marL="0" lvl="0" indent="0" algn="l">
                        <a:lnSpc>
                          <a:spcPct val="113999"/>
                        </a:lnSpc>
                        <a:spcBef>
                          <a:spcPts val="0"/>
                        </a:spcBef>
                        <a:spcAft>
                          <a:spcPts val="0"/>
                        </a:spcAft>
                        <a:buNone/>
                      </a:pPr>
                      <a:r>
                        <a:rPr lang="en" sz="1200" b="0" i="0" u="none" strike="noStrike" baseline="0" noProof="0">
                          <a:solidFill>
                            <a:srgbClr val="004258"/>
                          </a:solidFill>
                          <a:latin typeface="Arial"/>
                        </a:rPr>
                        <a:t>She shared that, after </a:t>
                      </a:r>
                      <a:r>
                        <a:rPr lang="en" sz="1200" b="0" i="0" u="none" strike="noStrike" baseline="0" noProof="0">
                          <a:solidFill>
                            <a:srgbClr val="004258"/>
                          </a:solidFill>
                          <a:latin typeface="Arial"/>
                          <a:sym typeface="Roboto Slab Light"/>
                        </a:rPr>
                        <a:t>learning that her family was ineligible for government financial aid for college, she sold her house and used the profit to help pay for her children’s education.</a:t>
                      </a:r>
                      <a:endParaRPr u="none" strike="noStrike" baseline="0" noProof="0">
                        <a:solidFill>
                          <a:srgbClr val="004258"/>
                        </a:solidFill>
                        <a:latin typeface="Arial"/>
                        <a:sym typeface="Roboto Slab Light"/>
                      </a:endParaRPr>
                    </a:p>
                  </a:txBody>
                  <a:tcPr marR="822960"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4000"/>
                        </a:lnSpc>
                        <a:spcBef>
                          <a:spcPts val="0"/>
                        </a:spcBef>
                        <a:spcAft>
                          <a:spcPts val="0"/>
                        </a:spcAft>
                        <a:buNone/>
                      </a:pPr>
                      <a:r>
                        <a:rPr lang="en" sz="1200" b="0" i="0">
                          <a:solidFill>
                            <a:schemeClr val="accent1"/>
                          </a:solidFill>
                          <a:latin typeface="Arial"/>
                          <a:ea typeface="Roboto Slab Light"/>
                          <a:cs typeface="Arial"/>
                          <a:sym typeface="Roboto Slab Light"/>
                        </a:rPr>
                        <a:t>Natalie’s dramatic efforts to provide for her family struck a chord with audiences who saw her as part of their </a:t>
                      </a:r>
                      <a:r>
                        <a:rPr lang="en" sz="1200" b="0" i="0">
                          <a:solidFill>
                            <a:schemeClr val="accent1"/>
                          </a:solidFill>
                          <a:latin typeface="Arial"/>
                          <a:ea typeface="Roboto Slab Light"/>
                          <a:cs typeface="Arial"/>
                        </a:rPr>
                        <a:t>ingroup</a:t>
                      </a:r>
                      <a:r>
                        <a:rPr lang="en" sz="1200" b="0" i="0">
                          <a:solidFill>
                            <a:schemeClr val="accent1"/>
                          </a:solidFill>
                          <a:latin typeface="Arial"/>
                          <a:ea typeface="Roboto Slab Light"/>
                          <a:cs typeface="Arial"/>
                          <a:sym typeface="Roboto Slab Light"/>
                        </a:rPr>
                        <a:t> working hard to get ahead and, for some, as a parent willing to make big sacrifices to fulfill their duty to their children.</a:t>
                      </a:r>
                      <a:r>
                        <a:rPr lang="en" sz="1200" b="0" i="0">
                          <a:solidFill>
                            <a:schemeClr val="accent1"/>
                          </a:solidFill>
                          <a:latin typeface="Arial"/>
                          <a:ea typeface="Roboto Slab Light"/>
                          <a:cs typeface="Arial"/>
                        </a:rPr>
                        <a:t> </a:t>
                      </a:r>
                      <a:endParaRPr sz="1200">
                        <a:solidFill>
                          <a:schemeClr val="accent1"/>
                        </a:solidFill>
                        <a:latin typeface="Arial" panose="020B0604020202020204" pitchFamily="34" charset="0"/>
                        <a:cs typeface="Arial" panose="020B0604020202020204" pitchFamily="34" charset="0"/>
                      </a:endParaRPr>
                    </a:p>
                  </a:txBody>
                  <a:tcPr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61929">
                <a:tc>
                  <a:txBody>
                    <a:bodyPr/>
                    <a:lstStyle/>
                    <a:p>
                      <a:pPr marL="0" lvl="0" indent="0" algn="l" rtl="0">
                        <a:lnSpc>
                          <a:spcPct val="100000"/>
                        </a:lnSpc>
                        <a:spcBef>
                          <a:spcPts val="0"/>
                        </a:spcBef>
                        <a:spcAft>
                          <a:spcPts val="0"/>
                        </a:spcAft>
                        <a:buNone/>
                      </a:pPr>
                      <a:endParaRPr sz="1200" b="1" i="0">
                        <a:solidFill>
                          <a:schemeClr val="accent1"/>
                        </a:solidFill>
                        <a:latin typeface="Georgia" panose="02040502050405020303" pitchFamily="18" charset="0"/>
                        <a:ea typeface="Roboto Slab"/>
                        <a:cs typeface="Arial" panose="020B0604020202020204" pitchFamily="34" charset="0"/>
                        <a:sym typeface="Roboto Slab"/>
                      </a:endParaRPr>
                    </a:p>
                  </a:txBody>
                  <a:tcPr marR="822960"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endParaRPr sz="1200" b="1" i="0">
                        <a:solidFill>
                          <a:schemeClr val="accent1"/>
                        </a:solidFill>
                        <a:latin typeface="Georgia" panose="02040502050405020303" pitchFamily="18" charset="0"/>
                        <a:ea typeface="Roboto Slab"/>
                        <a:cs typeface="Arial" panose="020B0604020202020204" pitchFamily="34" charset="0"/>
                        <a:sym typeface="Roboto Slab"/>
                      </a:endParaRPr>
                    </a:p>
                  </a:txBody>
                  <a:tcPr anchor="ctr">
                    <a:lnL w="12700" cmpd="sng">
                      <a:noFill/>
                      <a:prstDash val="solid"/>
                    </a:lnL>
                    <a:lnR w="12700" cmpd="sng">
                      <a:noFill/>
                      <a:prstDash val="solid"/>
                    </a:lnR>
                    <a:lnT w="12700" cap="flat" cmpd="sng" algn="ctr">
                      <a:solidFill>
                        <a:schemeClr val="accent2"/>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29844360"/>
                  </a:ext>
                </a:extLst>
              </a:tr>
            </a:tbl>
          </a:graphicData>
        </a:graphic>
      </p:graphicFrame>
      <p:sp>
        <p:nvSpPr>
          <p:cNvPr id="6" name="L-Shape 5">
            <a:extLst>
              <a:ext uri="{FF2B5EF4-FFF2-40B4-BE49-F238E27FC236}">
                <a16:creationId xmlns:a16="http://schemas.microsoft.com/office/drawing/2014/main" id="{1514C12A-C8F1-123E-DCD7-9C9D8858B306}"/>
              </a:ext>
            </a:extLst>
          </p:cNvPr>
          <p:cNvSpPr/>
          <p:nvPr/>
        </p:nvSpPr>
        <p:spPr>
          <a:xfrm rot="13500000">
            <a:off x="4792958" y="3842044"/>
            <a:ext cx="235204" cy="235204"/>
          </a:xfrm>
          <a:prstGeom prst="corne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L-Shape 6">
            <a:extLst>
              <a:ext uri="{FF2B5EF4-FFF2-40B4-BE49-F238E27FC236}">
                <a16:creationId xmlns:a16="http://schemas.microsoft.com/office/drawing/2014/main" id="{F2BE77DF-9C3F-E6F0-8858-6D1A7D9F1408}"/>
              </a:ext>
            </a:extLst>
          </p:cNvPr>
          <p:cNvSpPr/>
          <p:nvPr/>
        </p:nvSpPr>
        <p:spPr>
          <a:xfrm rot="13500000">
            <a:off x="4792958" y="4577425"/>
            <a:ext cx="235204" cy="235204"/>
          </a:xfrm>
          <a:prstGeom prst="corne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 name="L-Shape 7">
            <a:extLst>
              <a:ext uri="{FF2B5EF4-FFF2-40B4-BE49-F238E27FC236}">
                <a16:creationId xmlns:a16="http://schemas.microsoft.com/office/drawing/2014/main" id="{38B35B87-B193-2415-9F8E-C2023674C463}"/>
              </a:ext>
            </a:extLst>
          </p:cNvPr>
          <p:cNvSpPr/>
          <p:nvPr/>
        </p:nvSpPr>
        <p:spPr>
          <a:xfrm rot="13500000">
            <a:off x="4792958" y="5522749"/>
            <a:ext cx="235204" cy="235204"/>
          </a:xfrm>
          <a:prstGeom prst="corne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Title 1">
            <a:extLst>
              <a:ext uri="{FF2B5EF4-FFF2-40B4-BE49-F238E27FC236}">
                <a16:creationId xmlns:a16="http://schemas.microsoft.com/office/drawing/2014/main" id="{C68CFDE8-2FF5-6171-A353-4167B5C414AE}"/>
              </a:ext>
            </a:extLst>
          </p:cNvPr>
          <p:cNvSpPr txBox="1">
            <a:spLocks/>
          </p:cNvSpPr>
          <p:nvPr/>
        </p:nvSpPr>
        <p:spPr>
          <a:xfrm>
            <a:off x="401553" y="2289993"/>
            <a:ext cx="6602275" cy="677094"/>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b="0" i="0" kern="1200" baseline="0">
                <a:solidFill>
                  <a:srgbClr val="004258"/>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a:solidFill>
                  <a:schemeClr val="accent1"/>
                </a:solidFill>
                <a:latin typeface="Georgia" panose="02040502050405020303" pitchFamily="18" charset="0"/>
              </a:rPr>
              <a:t>Research Insight</a:t>
            </a:r>
          </a:p>
        </p:txBody>
      </p:sp>
      <p:pic>
        <p:nvPicPr>
          <p:cNvPr id="3" name="Google Shape;540;p71">
            <a:extLst>
              <a:ext uri="{FF2B5EF4-FFF2-40B4-BE49-F238E27FC236}">
                <a16:creationId xmlns:a16="http://schemas.microsoft.com/office/drawing/2014/main" id="{377AAFA4-79AA-46A1-A9A5-E5272C4B286E}"/>
              </a:ext>
            </a:extLst>
          </p:cNvPr>
          <p:cNvPicPr preferRelativeResize="0"/>
          <p:nvPr/>
        </p:nvPicPr>
        <p:blipFill rotWithShape="1">
          <a:blip r:embed="rId3">
            <a:alphaModFix/>
          </a:blip>
          <a:srcRect l="29173" t="5719" r="24481" b="8009"/>
          <a:stretch/>
        </p:blipFill>
        <p:spPr>
          <a:xfrm>
            <a:off x="535069" y="1183968"/>
            <a:ext cx="1017562" cy="1016951"/>
          </a:xfrm>
          <a:prstGeom prst="ellipse">
            <a:avLst/>
          </a:prstGeom>
          <a:noFill/>
          <a:ln>
            <a:noFill/>
          </a:ln>
        </p:spPr>
      </p:pic>
      <p:sp>
        <p:nvSpPr>
          <p:cNvPr id="5" name="Text Placeholder 27">
            <a:extLst>
              <a:ext uri="{FF2B5EF4-FFF2-40B4-BE49-F238E27FC236}">
                <a16:creationId xmlns:a16="http://schemas.microsoft.com/office/drawing/2014/main" id="{CB48A2AE-A057-E3A1-34BA-60A948AB8716}"/>
              </a:ext>
            </a:extLst>
          </p:cNvPr>
          <p:cNvSpPr txBox="1">
            <a:spLocks/>
          </p:cNvSpPr>
          <p:nvPr/>
        </p:nvSpPr>
        <p:spPr>
          <a:xfrm rot="5400000" flipH="1">
            <a:off x="5896100" y="-5905279"/>
            <a:ext cx="460762" cy="12252960"/>
          </a:xfrm>
          <a:prstGeom prst="rect">
            <a:avLst/>
          </a:prstGeom>
          <a:solidFill>
            <a:schemeClr val="accent2">
              <a:lumMod val="60000"/>
              <a:lumOff val="40000"/>
            </a:schemeClr>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F7C582"/>
              </a:solidFill>
              <a:latin typeface="Arial" panose="020B0604020202020204" pitchFamily="34" charset="0"/>
            </a:endParaRPr>
          </a:p>
        </p:txBody>
      </p:sp>
      <p:sp>
        <p:nvSpPr>
          <p:cNvPr id="9" name="Delay 8">
            <a:extLst>
              <a:ext uri="{FF2B5EF4-FFF2-40B4-BE49-F238E27FC236}">
                <a16:creationId xmlns:a16="http://schemas.microsoft.com/office/drawing/2014/main" id="{57BAFC66-AF89-BA33-3932-56EAE540C64B}"/>
              </a:ext>
            </a:extLst>
          </p:cNvPr>
          <p:cNvSpPr/>
          <p:nvPr/>
        </p:nvSpPr>
        <p:spPr>
          <a:xfrm rot="5400000">
            <a:off x="10198195" y="-11723"/>
            <a:ext cx="1524450" cy="1524450"/>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479;p64">
            <a:extLst>
              <a:ext uri="{FF2B5EF4-FFF2-40B4-BE49-F238E27FC236}">
                <a16:creationId xmlns:a16="http://schemas.microsoft.com/office/drawing/2014/main" id="{D62D9296-552D-5449-2FC3-81EAC28D3147}"/>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marL="0" indent="0">
              <a:buNone/>
            </a:pPr>
            <a:r>
              <a:rPr lang="en-ZA" sz="1100" b="1">
                <a:solidFill>
                  <a:schemeClr val="accent1"/>
                </a:solidFill>
              </a:rPr>
              <a:t>NUTURE COMPASSION</a:t>
            </a:r>
          </a:p>
        </p:txBody>
      </p:sp>
      <p:sp>
        <p:nvSpPr>
          <p:cNvPr id="11" name="Oval 10">
            <a:extLst>
              <a:ext uri="{FF2B5EF4-FFF2-40B4-BE49-F238E27FC236}">
                <a16:creationId xmlns:a16="http://schemas.microsoft.com/office/drawing/2014/main" id="{64941701-CF39-9C91-5763-A4DEFCC51C33}"/>
              </a:ext>
            </a:extLst>
          </p:cNvPr>
          <p:cNvSpPr/>
          <p:nvPr/>
        </p:nvSpPr>
        <p:spPr>
          <a:xfrm>
            <a:off x="10537143" y="451582"/>
            <a:ext cx="846555" cy="846555"/>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pic>
        <p:nvPicPr>
          <p:cNvPr id="14" name="Picture 13">
            <a:extLst>
              <a:ext uri="{FF2B5EF4-FFF2-40B4-BE49-F238E27FC236}">
                <a16:creationId xmlns:a16="http://schemas.microsoft.com/office/drawing/2014/main" id="{652B228F-A5F9-EFB6-C103-BF3A1D960419}"/>
              </a:ext>
            </a:extLst>
          </p:cNvPr>
          <p:cNvPicPr>
            <a:picLocks noChangeAspect="1"/>
          </p:cNvPicPr>
          <p:nvPr/>
        </p:nvPicPr>
        <p:blipFill>
          <a:blip r:embed="rId4"/>
          <a:srcRect/>
          <a:stretch/>
        </p:blipFill>
        <p:spPr>
          <a:xfrm>
            <a:off x="10537143" y="451582"/>
            <a:ext cx="928675" cy="928675"/>
          </a:xfrm>
          <a:prstGeom prst="rect">
            <a:avLst/>
          </a:prstGeom>
        </p:spPr>
      </p:pic>
      <p:sp>
        <p:nvSpPr>
          <p:cNvPr id="16" name="Google Shape;410;p60">
            <a:extLst>
              <a:ext uri="{FF2B5EF4-FFF2-40B4-BE49-F238E27FC236}">
                <a16:creationId xmlns:a16="http://schemas.microsoft.com/office/drawing/2014/main" id="{9D8975C6-DCB4-3421-A30E-9FE706F0D41C}"/>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25</a:t>
            </a:fld>
            <a:endParaRPr sz="105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9159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00"/>
        <p:cNvGrpSpPr/>
        <p:nvPr/>
      </p:nvGrpSpPr>
      <p:grpSpPr>
        <a:xfrm>
          <a:off x="0" y="0"/>
          <a:ext cx="0" cy="0"/>
          <a:chOff x="0" y="0"/>
          <a:chExt cx="0" cy="0"/>
        </a:xfrm>
      </p:grpSpPr>
      <p:sp>
        <p:nvSpPr>
          <p:cNvPr id="22" name="Right Triangle 21">
            <a:extLst>
              <a:ext uri="{FF2B5EF4-FFF2-40B4-BE49-F238E27FC236}">
                <a16:creationId xmlns:a16="http://schemas.microsoft.com/office/drawing/2014/main" id="{BDABB58F-6D91-BA9F-F8C2-09CE771393D0}"/>
              </a:ext>
            </a:extLst>
          </p:cNvPr>
          <p:cNvSpPr/>
          <p:nvPr/>
        </p:nvSpPr>
        <p:spPr>
          <a:xfrm flipH="1">
            <a:off x="8280762" y="2527300"/>
            <a:ext cx="3917635" cy="433069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0CACA"/>
              </a:solidFill>
              <a:latin typeface="Arial" panose="020B0604020202020204" pitchFamily="34" charset="0"/>
            </a:endParaRPr>
          </a:p>
        </p:txBody>
      </p:sp>
      <p:sp>
        <p:nvSpPr>
          <p:cNvPr id="6" name="Rectangle 5">
            <a:extLst>
              <a:ext uri="{FF2B5EF4-FFF2-40B4-BE49-F238E27FC236}">
                <a16:creationId xmlns:a16="http://schemas.microsoft.com/office/drawing/2014/main" id="{E4168D60-CA3C-7B26-A3F8-CBCF79B8406A}"/>
              </a:ext>
            </a:extLst>
          </p:cNvPr>
          <p:cNvSpPr/>
          <p:nvPr/>
        </p:nvSpPr>
        <p:spPr>
          <a:xfrm>
            <a:off x="13063" y="0"/>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258"/>
              </a:solidFill>
              <a:latin typeface="Arial" panose="020B0604020202020204" pitchFamily="34" charset="0"/>
            </a:endParaRPr>
          </a:p>
        </p:txBody>
      </p:sp>
      <p:sp>
        <p:nvSpPr>
          <p:cNvPr id="11" name="Google Shape;315;p48">
            <a:extLst>
              <a:ext uri="{FF2B5EF4-FFF2-40B4-BE49-F238E27FC236}">
                <a16:creationId xmlns:a16="http://schemas.microsoft.com/office/drawing/2014/main" id="{69E0B887-7EF9-4594-6EF0-A063CEA46C41}"/>
              </a:ext>
            </a:extLst>
          </p:cNvPr>
          <p:cNvSpPr txBox="1"/>
          <p:nvPr/>
        </p:nvSpPr>
        <p:spPr>
          <a:xfrm>
            <a:off x="482418" y="1298137"/>
            <a:ext cx="6160529" cy="5035701"/>
          </a:xfrm>
          <a:prstGeom prst="rect">
            <a:avLst/>
          </a:prstGeom>
          <a:noFill/>
          <a:ln>
            <a:noFill/>
          </a:ln>
        </p:spPr>
        <p:txBody>
          <a:bodyPr spcFirstLastPara="1" wrap="square" lIns="0" tIns="121900" rIns="121900" bIns="121900" anchor="t" anchorCtr="0">
            <a:noAutofit/>
          </a:bodyPr>
          <a:lstStyle/>
          <a:p>
            <a:pPr marL="9525">
              <a:spcBef>
                <a:spcPts val="1600"/>
              </a:spcBef>
            </a:pPr>
            <a:r>
              <a:rPr lang="en-US" sz="3200" dirty="0">
                <a:solidFill>
                  <a:schemeClr val="bg1"/>
                </a:solidFill>
                <a:latin typeface="Georgia"/>
                <a:ea typeface="Helvetica Neue"/>
                <a:cs typeface="Arial"/>
                <a:sym typeface="Helvetica Neue"/>
              </a:rPr>
              <a:t>Messaging Recommendations</a:t>
            </a:r>
            <a:endParaRPr lang="en-US" sz="3200" dirty="0">
              <a:solidFill>
                <a:schemeClr val="bg1"/>
              </a:solidFill>
              <a:latin typeface="Georgia"/>
              <a:ea typeface="Helvetica Neue Light"/>
              <a:cs typeface="Arial"/>
              <a:sym typeface="Helvetica Neue Light"/>
            </a:endParaRPr>
          </a:p>
          <a:p>
            <a:pPr marL="9525" marR="0" lvl="0" algn="l" defTabSz="914400" rtl="0" eaLnBrk="1" fontAlgn="auto" latinLnBrk="0" hangingPunct="1">
              <a:lnSpc>
                <a:spcPct val="100000"/>
              </a:lnSpc>
              <a:spcBef>
                <a:spcPts val="0"/>
              </a:spcBef>
              <a:spcAft>
                <a:spcPts val="0"/>
              </a:spcAft>
              <a:buClr>
                <a:srgbClr val="000000"/>
              </a:buClr>
              <a:buSzTx/>
              <a:buFont typeface="Arial"/>
              <a:buNone/>
              <a:defRPr/>
            </a:pPr>
            <a:endParaRPr kumimoji="0" lang="en-US" sz="1200" u="none" strike="noStrike" kern="0" cap="none" spc="0" normalizeH="0" baseline="0" noProof="0" dirty="0">
              <a:ln>
                <a:noFill/>
              </a:ln>
              <a:solidFill>
                <a:schemeClr val="bg1"/>
              </a:solidFill>
              <a:effectLst/>
              <a:uLnTx/>
              <a:uFillTx/>
              <a:latin typeface="Arial"/>
              <a:ea typeface="Roboto Slab Light"/>
              <a:cs typeface="Roboto Slab Light"/>
              <a:sym typeface="Roboto Slab Light"/>
            </a:endParaRPr>
          </a:p>
          <a:p>
            <a:pPr marL="295275" indent="-285750">
              <a:spcBef>
                <a:spcPts val="1000"/>
              </a:spcBef>
              <a:buFont typeface="Arial"/>
              <a:buChar char="•"/>
            </a:pPr>
            <a:r>
              <a:rPr lang="en-US" sz="1400" dirty="0">
                <a:solidFill>
                  <a:schemeClr val="bg1"/>
                </a:solidFill>
                <a:latin typeface="Arial"/>
                <a:ea typeface="Roboto Slab"/>
                <a:cs typeface="Arial"/>
                <a:sym typeface="Roboto Slab"/>
              </a:rPr>
              <a:t>Bring beneficiaries of programs to support college affordability into the ingroup by spotlighting racially and geographically diverse messengers </a:t>
            </a:r>
            <a:br>
              <a:rPr lang="en-US" sz="1400" dirty="0">
                <a:solidFill>
                  <a:schemeClr val="bg1"/>
                </a:solidFill>
                <a:latin typeface="Arial" panose="020B0604020202020204" pitchFamily="34" charset="0"/>
                <a:ea typeface="Roboto Slab"/>
                <a:cs typeface="Arial" panose="020B0604020202020204" pitchFamily="34" charset="0"/>
              </a:rPr>
            </a:br>
            <a:r>
              <a:rPr lang="en-US" sz="1400" dirty="0">
                <a:solidFill>
                  <a:schemeClr val="bg1"/>
                </a:solidFill>
                <a:latin typeface="Arial"/>
                <a:ea typeface="Roboto Slab"/>
                <a:cs typeface="Arial"/>
                <a:sym typeface="Roboto Slab"/>
              </a:rPr>
              <a:t>and highlighting shared characteristics, life experiences, values, </a:t>
            </a:r>
            <a:br>
              <a:rPr lang="en-US" sz="1400" dirty="0">
                <a:solidFill>
                  <a:schemeClr val="bg1"/>
                </a:solidFill>
                <a:latin typeface="Arial" panose="020B0604020202020204" pitchFamily="34" charset="0"/>
                <a:ea typeface="Roboto Slab"/>
                <a:cs typeface="Arial" panose="020B0604020202020204" pitchFamily="34" charset="0"/>
              </a:rPr>
            </a:br>
            <a:r>
              <a:rPr lang="en-US" sz="1400" dirty="0">
                <a:solidFill>
                  <a:schemeClr val="bg1"/>
                </a:solidFill>
                <a:latin typeface="Arial"/>
                <a:ea typeface="Roboto Slab"/>
                <a:cs typeface="Arial"/>
                <a:sym typeface="Roboto Slab"/>
              </a:rPr>
              <a:t>and motivations.  </a:t>
            </a:r>
            <a:endParaRPr lang="en-US" sz="1400" dirty="0">
              <a:solidFill>
                <a:schemeClr val="bg1"/>
              </a:solidFill>
              <a:latin typeface="Arial" panose="020B0604020202020204" pitchFamily="34" charset="0"/>
              <a:ea typeface="Roboto Slab"/>
              <a:cs typeface="Arial" panose="020B0604020202020204" pitchFamily="34" charset="0"/>
            </a:endParaRPr>
          </a:p>
          <a:p>
            <a:pPr marL="295275" lvl="0" indent="-285750" algn="l" rtl="0">
              <a:spcBef>
                <a:spcPts val="0"/>
              </a:spcBef>
              <a:spcAft>
                <a:spcPts val="0"/>
              </a:spcAft>
              <a:buFont typeface="Arial"/>
              <a:buChar char="•"/>
            </a:pPr>
            <a:endParaRPr lang="en-US" sz="1400" dirty="0">
              <a:solidFill>
                <a:schemeClr val="bg1"/>
              </a:solidFill>
              <a:latin typeface="Arial" panose="020B0604020202020204" pitchFamily="34" charset="0"/>
              <a:ea typeface="Roboto Slab"/>
              <a:cs typeface="Arial" panose="020B0604020202020204" pitchFamily="34" charset="0"/>
            </a:endParaRPr>
          </a:p>
          <a:p>
            <a:pPr marL="295275" lvl="0" indent="-285750" algn="l" rtl="0">
              <a:spcBef>
                <a:spcPts val="0"/>
              </a:spcBef>
              <a:spcAft>
                <a:spcPts val="0"/>
              </a:spcAft>
              <a:buFont typeface="Arial"/>
              <a:buChar char="•"/>
            </a:pPr>
            <a:r>
              <a:rPr lang="en-US" sz="1400" dirty="0">
                <a:solidFill>
                  <a:schemeClr val="bg1"/>
                </a:solidFill>
                <a:latin typeface="Arial"/>
                <a:ea typeface="Roboto Slab"/>
                <a:cs typeface="Arial"/>
                <a:sym typeface="Roboto Slab"/>
              </a:rPr>
              <a:t>Place college students and prospective college students in the context of their families and communities.</a:t>
            </a:r>
            <a:endParaRPr lang="en-US" sz="1400" dirty="0">
              <a:solidFill>
                <a:schemeClr val="bg1"/>
              </a:solidFill>
              <a:latin typeface="Arial"/>
              <a:ea typeface="Roboto Slab"/>
              <a:cs typeface="Arial"/>
            </a:endParaRPr>
          </a:p>
          <a:p>
            <a:pPr marL="295275" lvl="0" indent="-285750" algn="l" rtl="0">
              <a:spcBef>
                <a:spcPts val="0"/>
              </a:spcBef>
              <a:spcAft>
                <a:spcPts val="0"/>
              </a:spcAft>
              <a:buFont typeface="Arial"/>
              <a:buChar char="•"/>
            </a:pPr>
            <a:endParaRPr lang="en-US" sz="1400" dirty="0">
              <a:solidFill>
                <a:schemeClr val="bg1"/>
              </a:solidFill>
              <a:latin typeface="Arial" panose="020B0604020202020204" pitchFamily="34" charset="0"/>
              <a:ea typeface="Roboto Slab"/>
              <a:cs typeface="Arial" panose="020B0604020202020204" pitchFamily="34" charset="0"/>
            </a:endParaRPr>
          </a:p>
          <a:p>
            <a:pPr marL="295275" lvl="0" indent="-285750" algn="l" rtl="0">
              <a:spcBef>
                <a:spcPts val="0"/>
              </a:spcBef>
              <a:spcAft>
                <a:spcPts val="0"/>
              </a:spcAft>
              <a:buFont typeface="Arial"/>
              <a:buChar char="•"/>
            </a:pPr>
            <a:r>
              <a:rPr lang="en-US" sz="1400" dirty="0">
                <a:solidFill>
                  <a:schemeClr val="bg1"/>
                </a:solidFill>
                <a:latin typeface="Arial"/>
                <a:ea typeface="Roboto Slab"/>
                <a:cs typeface="Arial"/>
                <a:sym typeface="Roboto Slab"/>
              </a:rPr>
              <a:t>Highlight stories of how college helped young people achieve financial independence and pass on the same opportunities to their kids.</a:t>
            </a:r>
            <a:endParaRPr lang="en-US" sz="1400" dirty="0">
              <a:solidFill>
                <a:schemeClr val="bg1"/>
              </a:solidFill>
              <a:latin typeface="Arial"/>
              <a:ea typeface="Roboto Slab"/>
              <a:cs typeface="Arial"/>
            </a:endParaRPr>
          </a:p>
          <a:p>
            <a:pPr marL="295275" lvl="0" indent="-285750" algn="l" rtl="0">
              <a:spcBef>
                <a:spcPts val="0"/>
              </a:spcBef>
              <a:spcAft>
                <a:spcPts val="0"/>
              </a:spcAft>
              <a:buFont typeface="Arial"/>
              <a:buChar char="•"/>
            </a:pPr>
            <a:endParaRPr lang="en-US" sz="1400" dirty="0">
              <a:solidFill>
                <a:schemeClr val="bg1"/>
              </a:solidFill>
              <a:latin typeface="Arial" panose="020B0604020202020204" pitchFamily="34" charset="0"/>
              <a:ea typeface="Roboto Slab"/>
              <a:cs typeface="Arial" panose="020B0604020202020204" pitchFamily="34" charset="0"/>
            </a:endParaRPr>
          </a:p>
          <a:p>
            <a:pPr marL="295275" lvl="0" indent="-285750" algn="l" rtl="0">
              <a:spcBef>
                <a:spcPts val="0"/>
              </a:spcBef>
              <a:spcAft>
                <a:spcPts val="0"/>
              </a:spcAft>
              <a:buFont typeface="Arial"/>
              <a:buChar char="•"/>
            </a:pPr>
            <a:r>
              <a:rPr lang="en-US" sz="1400" dirty="0">
                <a:solidFill>
                  <a:schemeClr val="bg1"/>
                </a:solidFill>
                <a:latin typeface="Arial"/>
                <a:ea typeface="Roboto Slab"/>
                <a:cs typeface="Arial"/>
                <a:sym typeface="Roboto Slab"/>
              </a:rPr>
              <a:t>Elevate the value of economic mobility across generations, and show how that mobility has become harder to obtain with the high cost of college.</a:t>
            </a:r>
            <a:endParaRPr lang="en-US" sz="1400" dirty="0">
              <a:solidFill>
                <a:schemeClr val="bg1"/>
              </a:solidFill>
              <a:latin typeface="Arial"/>
              <a:ea typeface="Roboto Slab"/>
              <a:cs typeface="Arial"/>
            </a:endParaRPr>
          </a:p>
          <a:p>
            <a:pPr marL="295275" lvl="0" indent="-285750" algn="l" rtl="0">
              <a:spcBef>
                <a:spcPts val="0"/>
              </a:spcBef>
              <a:spcAft>
                <a:spcPts val="0"/>
              </a:spcAft>
              <a:buFont typeface="Arial"/>
              <a:buChar char="•"/>
            </a:pPr>
            <a:endParaRPr lang="en-US" sz="1400" dirty="0">
              <a:solidFill>
                <a:schemeClr val="bg1"/>
              </a:solidFill>
              <a:latin typeface="Arial" panose="020B0604020202020204" pitchFamily="34" charset="0"/>
              <a:ea typeface="Roboto Slab"/>
              <a:cs typeface="Arial" panose="020B0604020202020204" pitchFamily="34" charset="0"/>
            </a:endParaRPr>
          </a:p>
          <a:p>
            <a:pPr marL="295275" lvl="0" indent="-285750" algn="l" rtl="0">
              <a:spcBef>
                <a:spcPts val="0"/>
              </a:spcBef>
              <a:spcAft>
                <a:spcPts val="0"/>
              </a:spcAft>
              <a:buFont typeface="Arial"/>
              <a:buChar char="•"/>
            </a:pPr>
            <a:r>
              <a:rPr lang="en-US" sz="1400" dirty="0">
                <a:solidFill>
                  <a:schemeClr val="bg1"/>
                </a:solidFill>
                <a:latin typeface="Arial"/>
                <a:ea typeface="Roboto Slab"/>
                <a:cs typeface="Arial"/>
                <a:sym typeface="Roboto Slab"/>
              </a:rPr>
              <a:t>Spotlight student success stories to show the value of a college education.</a:t>
            </a:r>
            <a:endParaRPr lang="en-US" sz="1400" dirty="0">
              <a:solidFill>
                <a:schemeClr val="bg1"/>
              </a:solidFill>
              <a:latin typeface="Arial"/>
              <a:ea typeface="Roboto Slab"/>
              <a:cs typeface="Arial"/>
            </a:endParaRPr>
          </a:p>
          <a:p>
            <a:pPr marL="9525" marR="0" lvl="0" algn="l" defTabSz="914400" rtl="0" eaLnBrk="1" fontAlgn="auto" latinLnBrk="0" hangingPunct="1">
              <a:lnSpc>
                <a:spcPct val="100000"/>
              </a:lnSpc>
              <a:spcBef>
                <a:spcPts val="0"/>
              </a:spcBef>
              <a:spcAft>
                <a:spcPts val="0"/>
              </a:spcAft>
              <a:buClr>
                <a:srgbClr val="000000"/>
              </a:buClr>
              <a:buSzTx/>
              <a:buFont typeface="Arial"/>
              <a:buNone/>
              <a:defRPr/>
            </a:pPr>
            <a:endParaRPr kumimoji="0" lang="en-US" sz="1200" u="none" strike="noStrike" kern="0" cap="none" spc="0" normalizeH="0" baseline="0" noProof="0" dirty="0">
              <a:ln>
                <a:noFill/>
              </a:ln>
              <a:solidFill>
                <a:schemeClr val="bg1"/>
              </a:solidFill>
              <a:effectLst/>
              <a:uLnTx/>
              <a:uFillTx/>
              <a:latin typeface="Arial"/>
              <a:ea typeface="Roboto Slab Light"/>
              <a:cs typeface="Roboto Slab Light"/>
              <a:sym typeface="Roboto Slab Light"/>
            </a:endParaRPr>
          </a:p>
        </p:txBody>
      </p:sp>
      <p:pic>
        <p:nvPicPr>
          <p:cNvPr id="17" name="Picture 16">
            <a:extLst>
              <a:ext uri="{FF2B5EF4-FFF2-40B4-BE49-F238E27FC236}">
                <a16:creationId xmlns:a16="http://schemas.microsoft.com/office/drawing/2014/main" id="{F2CC7779-8C11-90BD-53A5-A44CCDD3895A}"/>
              </a:ext>
            </a:extLst>
          </p:cNvPr>
          <p:cNvPicPr>
            <a:picLocks noChangeAspect="1"/>
          </p:cNvPicPr>
          <p:nvPr/>
        </p:nvPicPr>
        <p:blipFill rotWithShape="1">
          <a:blip r:embed="rId3"/>
          <a:srcRect l="24826" r="8614"/>
          <a:stretch/>
        </p:blipFill>
        <p:spPr>
          <a:xfrm>
            <a:off x="7275532" y="1964309"/>
            <a:ext cx="4296945" cy="4299666"/>
          </a:xfrm>
          <a:prstGeom prst="ellipse">
            <a:avLst/>
          </a:prstGeom>
        </p:spPr>
      </p:pic>
      <p:sp>
        <p:nvSpPr>
          <p:cNvPr id="20" name="Text Placeholder 27">
            <a:extLst>
              <a:ext uri="{FF2B5EF4-FFF2-40B4-BE49-F238E27FC236}">
                <a16:creationId xmlns:a16="http://schemas.microsoft.com/office/drawing/2014/main" id="{FD95DF91-C210-4B9A-BEE4-2595BD8C02D3}"/>
              </a:ext>
            </a:extLst>
          </p:cNvPr>
          <p:cNvSpPr txBox="1">
            <a:spLocks/>
          </p:cNvSpPr>
          <p:nvPr/>
        </p:nvSpPr>
        <p:spPr>
          <a:xfrm rot="5400000" flipH="1">
            <a:off x="5896100" y="-5905279"/>
            <a:ext cx="460762" cy="12252960"/>
          </a:xfrm>
          <a:prstGeom prst="rect">
            <a:avLst/>
          </a:prstGeom>
          <a:solidFill>
            <a:schemeClr val="accent2">
              <a:lumMod val="60000"/>
              <a:lumOff val="40000"/>
            </a:schemeClr>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F7C582"/>
              </a:solidFill>
              <a:latin typeface="Arial" panose="020B0604020202020204" pitchFamily="34" charset="0"/>
            </a:endParaRPr>
          </a:p>
        </p:txBody>
      </p:sp>
      <p:sp>
        <p:nvSpPr>
          <p:cNvPr id="23" name="Delay 22">
            <a:extLst>
              <a:ext uri="{FF2B5EF4-FFF2-40B4-BE49-F238E27FC236}">
                <a16:creationId xmlns:a16="http://schemas.microsoft.com/office/drawing/2014/main" id="{714F0E3B-E3C4-D482-C9E7-659243787BE4}"/>
              </a:ext>
            </a:extLst>
          </p:cNvPr>
          <p:cNvSpPr/>
          <p:nvPr/>
        </p:nvSpPr>
        <p:spPr>
          <a:xfrm rot="5400000">
            <a:off x="10198195" y="-11723"/>
            <a:ext cx="1524450" cy="1524450"/>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479;p64">
            <a:extLst>
              <a:ext uri="{FF2B5EF4-FFF2-40B4-BE49-F238E27FC236}">
                <a16:creationId xmlns:a16="http://schemas.microsoft.com/office/drawing/2014/main" id="{DDAF874D-8E5D-63DF-C692-F65B68B0CF7B}"/>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marL="0" indent="0">
              <a:buNone/>
            </a:pPr>
            <a:r>
              <a:rPr lang="en-ZA" sz="1100" b="1">
                <a:solidFill>
                  <a:schemeClr val="accent1"/>
                </a:solidFill>
              </a:rPr>
              <a:t>NUTURE COMPASSION</a:t>
            </a:r>
          </a:p>
        </p:txBody>
      </p:sp>
      <p:sp>
        <p:nvSpPr>
          <p:cNvPr id="29" name="Google Shape;410;p60">
            <a:extLst>
              <a:ext uri="{FF2B5EF4-FFF2-40B4-BE49-F238E27FC236}">
                <a16:creationId xmlns:a16="http://schemas.microsoft.com/office/drawing/2014/main" id="{45D1DE6D-D6B2-57D2-F40A-A70F035B5DB0}"/>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26</a:t>
            </a:fld>
            <a:endParaRPr sz="1050" b="1">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02A9996F-EF15-87EA-0514-B43FB2355FDD}"/>
              </a:ext>
            </a:extLst>
          </p:cNvPr>
          <p:cNvSpPr/>
          <p:nvPr/>
        </p:nvSpPr>
        <p:spPr>
          <a:xfrm>
            <a:off x="10428490" y="254948"/>
            <a:ext cx="1057692" cy="1057692"/>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pic>
        <p:nvPicPr>
          <p:cNvPr id="3" name="Picture 2" descr="A hand and heart on a black background&#10;&#10;Description automatically generated">
            <a:extLst>
              <a:ext uri="{FF2B5EF4-FFF2-40B4-BE49-F238E27FC236}">
                <a16:creationId xmlns:a16="http://schemas.microsoft.com/office/drawing/2014/main" id="{0ED49D1E-34FD-FEF1-4BB9-5F854A869686}"/>
              </a:ext>
            </a:extLst>
          </p:cNvPr>
          <p:cNvPicPr>
            <a:picLocks noChangeAspect="1"/>
          </p:cNvPicPr>
          <p:nvPr/>
        </p:nvPicPr>
        <p:blipFill>
          <a:blip r:embed="rId4"/>
          <a:stretch>
            <a:fillRect/>
          </a:stretch>
        </p:blipFill>
        <p:spPr>
          <a:xfrm>
            <a:off x="10358917" y="173623"/>
            <a:ext cx="1246730" cy="1246730"/>
          </a:xfrm>
          <a:prstGeom prst="rect">
            <a:avLst/>
          </a:prstGeom>
        </p:spPr>
      </p:pic>
    </p:spTree>
    <p:extLst>
      <p:ext uri="{BB962C8B-B14F-4D97-AF65-F5344CB8AC3E}">
        <p14:creationId xmlns:p14="http://schemas.microsoft.com/office/powerpoint/2010/main" val="862919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0"/>
        <p:cNvGrpSpPr/>
        <p:nvPr/>
      </p:nvGrpSpPr>
      <p:grpSpPr>
        <a:xfrm>
          <a:off x="0" y="0"/>
          <a:ext cx="0" cy="0"/>
          <a:chOff x="0" y="0"/>
          <a:chExt cx="0" cy="0"/>
        </a:xfrm>
      </p:grpSpPr>
      <p:sp>
        <p:nvSpPr>
          <p:cNvPr id="6" name="Rectangle 5">
            <a:extLst>
              <a:ext uri="{FF2B5EF4-FFF2-40B4-BE49-F238E27FC236}">
                <a16:creationId xmlns:a16="http://schemas.microsoft.com/office/drawing/2014/main" id="{E4168D60-CA3C-7B26-A3F8-CBCF79B8406A}"/>
              </a:ext>
            </a:extLst>
          </p:cNvPr>
          <p:cNvSpPr/>
          <p:nvPr/>
        </p:nvSpPr>
        <p:spPr>
          <a:xfrm>
            <a:off x="0" y="0"/>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258"/>
              </a:solidFill>
              <a:latin typeface="Arial" panose="020B0604020202020204" pitchFamily="34" charset="0"/>
            </a:endParaRPr>
          </a:p>
        </p:txBody>
      </p:sp>
      <p:sp>
        <p:nvSpPr>
          <p:cNvPr id="7" name="TextBox 6">
            <a:extLst>
              <a:ext uri="{FF2B5EF4-FFF2-40B4-BE49-F238E27FC236}">
                <a16:creationId xmlns:a16="http://schemas.microsoft.com/office/drawing/2014/main" id="{0E2274B2-0577-5846-70B0-D975EC611B61}"/>
              </a:ext>
            </a:extLst>
          </p:cNvPr>
          <p:cNvSpPr txBox="1"/>
          <p:nvPr/>
        </p:nvSpPr>
        <p:spPr>
          <a:xfrm>
            <a:off x="252983" y="2271477"/>
            <a:ext cx="5104338" cy="4888918"/>
          </a:xfrm>
          <a:prstGeom prst="rect">
            <a:avLst/>
          </a:prstGeom>
          <a:noFill/>
        </p:spPr>
        <p:txBody>
          <a:bodyPr wrap="square" lIns="0" numCol="1" spcCol="274320">
            <a:noAutofit/>
          </a:bodyPr>
          <a:lstStyle/>
          <a:p>
            <a:pPr marL="194310" lvl="0" indent="-194310" algn="l" rtl="0">
              <a:spcBef>
                <a:spcPts val="1800"/>
              </a:spcBef>
              <a:spcAft>
                <a:spcPts val="0"/>
              </a:spcAft>
              <a:buClr>
                <a:schemeClr val="accent5"/>
              </a:buClr>
              <a:buFont typeface="Arial" panose="020B0604020202020204" pitchFamily="34" charset="0"/>
              <a:buChar char="•"/>
            </a:pPr>
            <a:r>
              <a:rPr lang="en-US" sz="1400" i="1" dirty="0">
                <a:solidFill>
                  <a:schemeClr val="accent1"/>
                </a:solidFill>
                <a:latin typeface="Arial" panose="020B0604020202020204" pitchFamily="34" charset="0"/>
                <a:ea typeface="Roboto Slab"/>
                <a:cs typeface="Arial" panose="020B0604020202020204" pitchFamily="34" charset="0"/>
                <a:sym typeface="Roboto Slab"/>
              </a:rPr>
              <a:t>Giving more young people the opportunity to pursue higher education </a:t>
            </a:r>
            <a:r>
              <a:rPr lang="en-US" sz="1400" b="1" i="1" dirty="0">
                <a:solidFill>
                  <a:schemeClr val="accent2"/>
                </a:solidFill>
                <a:latin typeface="Arial" panose="020B0604020202020204" pitchFamily="34" charset="0"/>
                <a:ea typeface="Roboto Slab"/>
                <a:cs typeface="Arial" panose="020B0604020202020204" pitchFamily="34" charset="0"/>
                <a:sym typeface="Roboto Slab"/>
              </a:rPr>
              <a:t>benefits everyone </a:t>
            </a:r>
            <a:r>
              <a:rPr lang="en-US" sz="1400" i="1" dirty="0">
                <a:solidFill>
                  <a:schemeClr val="accent1"/>
                </a:solidFill>
                <a:latin typeface="Arial" panose="020B0604020202020204" pitchFamily="34" charset="0"/>
                <a:ea typeface="Roboto Slab"/>
                <a:cs typeface="Arial" panose="020B0604020202020204" pitchFamily="34" charset="0"/>
                <a:sym typeface="Roboto Slab"/>
              </a:rPr>
              <a:t>— the student, their families, and our society’s ongoing demand for </a:t>
            </a:r>
            <a:r>
              <a:rPr lang="en-US" sz="1400" b="1" i="1" dirty="0">
                <a:solidFill>
                  <a:schemeClr val="accent2"/>
                </a:solidFill>
                <a:latin typeface="Arial" panose="020B0604020202020204" pitchFamily="34" charset="0"/>
                <a:ea typeface="Roboto Slab"/>
                <a:cs typeface="Arial" panose="020B0604020202020204" pitchFamily="34" charset="0"/>
                <a:sym typeface="Roboto Slab"/>
              </a:rPr>
              <a:t>people with the education and skills to succeed in the workforce</a:t>
            </a:r>
            <a:r>
              <a:rPr lang="en-US" sz="1400" i="1" dirty="0">
                <a:solidFill>
                  <a:schemeClr val="tx2"/>
                </a:solidFill>
                <a:latin typeface="Arial" panose="020B0604020202020204" pitchFamily="34" charset="0"/>
                <a:ea typeface="Roboto Slab"/>
                <a:cs typeface="Arial" panose="020B0604020202020204" pitchFamily="34" charset="0"/>
                <a:sym typeface="Roboto Slab"/>
              </a:rPr>
              <a:t>.</a:t>
            </a:r>
          </a:p>
          <a:p>
            <a:pPr marL="194310" lvl="0" indent="-194310" algn="l" rtl="0">
              <a:spcBef>
                <a:spcPts val="1800"/>
              </a:spcBef>
              <a:spcAft>
                <a:spcPts val="0"/>
              </a:spcAft>
              <a:buClr>
                <a:schemeClr val="accent5"/>
              </a:buClr>
              <a:buFont typeface="Arial" panose="020B0604020202020204" pitchFamily="34" charset="0"/>
              <a:buChar char="•"/>
            </a:pPr>
            <a:r>
              <a:rPr lang="en-US" sz="1400" i="1" dirty="0">
                <a:solidFill>
                  <a:schemeClr val="accent1"/>
                </a:solidFill>
                <a:latin typeface="Arial" panose="020B0604020202020204" pitchFamily="34" charset="0"/>
                <a:ea typeface="Roboto Slab"/>
                <a:cs typeface="Arial" panose="020B0604020202020204" pitchFamily="34" charset="0"/>
                <a:sym typeface="Roboto Slab"/>
              </a:rPr>
              <a:t>When adults return to school to finish their education, it can help them advance their careers, </a:t>
            </a:r>
            <a:r>
              <a:rPr lang="en-US" sz="1400" b="1" i="1" dirty="0">
                <a:solidFill>
                  <a:schemeClr val="accent2"/>
                </a:solidFill>
                <a:latin typeface="Arial" panose="020B0604020202020204" pitchFamily="34" charset="0"/>
                <a:ea typeface="Roboto Slab"/>
                <a:cs typeface="Arial" panose="020B0604020202020204" pitchFamily="34" charset="0"/>
                <a:sym typeface="Roboto Slab"/>
              </a:rPr>
              <a:t>providing a better life for them and their families</a:t>
            </a:r>
            <a:r>
              <a:rPr lang="en-US" sz="1400" i="1" dirty="0">
                <a:solidFill>
                  <a:schemeClr val="accent1"/>
                </a:solidFill>
                <a:latin typeface="Arial" panose="020B0604020202020204" pitchFamily="34" charset="0"/>
                <a:ea typeface="Roboto Slab"/>
                <a:cs typeface="Arial" panose="020B0604020202020204" pitchFamily="34" charset="0"/>
                <a:sym typeface="Roboto Slab"/>
              </a:rPr>
              <a:t>.</a:t>
            </a:r>
          </a:p>
          <a:p>
            <a:pPr marL="194310" lvl="0" indent="-194310" algn="l" rtl="0">
              <a:spcBef>
                <a:spcPts val="1800"/>
              </a:spcBef>
              <a:spcAft>
                <a:spcPts val="0"/>
              </a:spcAft>
              <a:buClr>
                <a:schemeClr val="accent5"/>
              </a:buClr>
              <a:buFont typeface="Arial" panose="020B0604020202020204" pitchFamily="34" charset="0"/>
              <a:buChar char="•"/>
            </a:pPr>
            <a:r>
              <a:rPr lang="en-US" sz="1400" i="1" dirty="0">
                <a:solidFill>
                  <a:schemeClr val="accent1"/>
                </a:solidFill>
                <a:latin typeface="Arial" panose="020B0604020202020204" pitchFamily="34" charset="0"/>
                <a:ea typeface="Roboto Slab"/>
                <a:cs typeface="Arial" panose="020B0604020202020204" pitchFamily="34" charset="0"/>
                <a:sym typeface="Roboto Slab"/>
              </a:rPr>
              <a:t>Everyone's education journey is different — </a:t>
            </a:r>
            <a:r>
              <a:rPr lang="en-US" sz="1400" b="1" i="1" dirty="0">
                <a:solidFill>
                  <a:schemeClr val="accent2"/>
                </a:solidFill>
                <a:latin typeface="Arial" panose="020B0604020202020204" pitchFamily="34" charset="0"/>
                <a:ea typeface="Roboto Slab"/>
                <a:cs typeface="Arial" panose="020B0604020202020204" pitchFamily="34" charset="0"/>
                <a:sym typeface="Roboto Slab"/>
              </a:rPr>
              <a:t>we can empower people to start or return to college at any time in their lives</a:t>
            </a:r>
            <a:r>
              <a:rPr lang="en-US" sz="1400" i="1" dirty="0">
                <a:solidFill>
                  <a:schemeClr val="accent1"/>
                </a:solidFill>
                <a:latin typeface="Arial" panose="020B0604020202020204" pitchFamily="34" charset="0"/>
                <a:ea typeface="Roboto Slab"/>
                <a:cs typeface="Arial" panose="020B0604020202020204" pitchFamily="34" charset="0"/>
                <a:sym typeface="Roboto Slab"/>
              </a:rPr>
              <a:t> by making the process clearer and more affordable. </a:t>
            </a:r>
          </a:p>
          <a:p>
            <a:pPr marL="194310" lvl="0" indent="-194310" algn="l" rtl="0">
              <a:spcBef>
                <a:spcPts val="1800"/>
              </a:spcBef>
              <a:spcAft>
                <a:spcPts val="0"/>
              </a:spcAft>
              <a:buClr>
                <a:schemeClr val="accent5"/>
              </a:buClr>
              <a:buFont typeface="Arial" panose="020B0604020202020204" pitchFamily="34" charset="0"/>
              <a:buChar char="•"/>
            </a:pPr>
            <a:r>
              <a:rPr lang="en-US" sz="1400" i="1" dirty="0">
                <a:solidFill>
                  <a:schemeClr val="accent1"/>
                </a:solidFill>
                <a:latin typeface="Arial" panose="020B0604020202020204" pitchFamily="34" charset="0"/>
                <a:ea typeface="Roboto Slab"/>
                <a:cs typeface="Arial" panose="020B0604020202020204" pitchFamily="34" charset="0"/>
                <a:sym typeface="Roboto Slab"/>
              </a:rPr>
              <a:t>For adults who are returning to college, </a:t>
            </a:r>
            <a:r>
              <a:rPr lang="en-US" sz="1400" b="1" i="1" dirty="0">
                <a:solidFill>
                  <a:schemeClr val="accent2"/>
                </a:solidFill>
                <a:latin typeface="Arial" panose="020B0604020202020204" pitchFamily="34" charset="0"/>
                <a:ea typeface="Roboto Slab"/>
                <a:cs typeface="Arial" panose="020B0604020202020204" pitchFamily="34" charset="0"/>
                <a:sym typeface="Roboto Slab"/>
              </a:rPr>
              <a:t>juggling jobs, costs, and other needs like childcare, can make it especially challenging to finish their degrees</a:t>
            </a:r>
            <a:r>
              <a:rPr lang="en-US" sz="1400" i="1" dirty="0">
                <a:solidFill>
                  <a:schemeClr val="accent1"/>
                </a:solidFill>
                <a:latin typeface="Arial" panose="020B0604020202020204" pitchFamily="34" charset="0"/>
                <a:ea typeface="Roboto Slab"/>
                <a:cs typeface="Arial" panose="020B0604020202020204" pitchFamily="34" charset="0"/>
                <a:sym typeface="Roboto Slab"/>
              </a:rPr>
              <a:t>. </a:t>
            </a:r>
          </a:p>
        </p:txBody>
      </p:sp>
      <p:sp>
        <p:nvSpPr>
          <p:cNvPr id="30" name="TextBox 29">
            <a:extLst>
              <a:ext uri="{FF2B5EF4-FFF2-40B4-BE49-F238E27FC236}">
                <a16:creationId xmlns:a16="http://schemas.microsoft.com/office/drawing/2014/main" id="{3F6A321E-D1A0-B05E-2B30-25BFDAD48600}"/>
              </a:ext>
            </a:extLst>
          </p:cNvPr>
          <p:cNvSpPr txBox="1"/>
          <p:nvPr/>
        </p:nvSpPr>
        <p:spPr>
          <a:xfrm>
            <a:off x="5610304" y="2271477"/>
            <a:ext cx="5104292" cy="2923877"/>
          </a:xfrm>
          <a:prstGeom prst="rect">
            <a:avLst/>
          </a:prstGeom>
          <a:noFill/>
        </p:spPr>
        <p:txBody>
          <a:bodyPr wrap="square" lIns="91440" tIns="45720" rIns="91440" bIns="45720" anchor="t">
            <a:spAutoFit/>
          </a:bodyPr>
          <a:lstStyle/>
          <a:p>
            <a:pPr marL="194310" marR="0" lvl="0" indent="-194310" algn="l" defTabSz="914400" rtl="0" eaLnBrk="1" fontAlgn="auto" latinLnBrk="0" hangingPunct="1">
              <a:lnSpc>
                <a:spcPct val="100000"/>
              </a:lnSpc>
              <a:spcBef>
                <a:spcPts val="1800"/>
              </a:spcBef>
              <a:spcAft>
                <a:spcPts val="0"/>
              </a:spcAft>
              <a:buClr>
                <a:schemeClr val="bg1"/>
              </a:buClr>
              <a:buSzTx/>
              <a:buFont typeface="Arial" panose="020B0604020202020204" pitchFamily="34" charset="0"/>
              <a:buChar char="•"/>
              <a:tabLst/>
              <a:defRPr/>
            </a:pPr>
            <a:r>
              <a:rPr kumimoji="0" lang="en-US" sz="1400" i="1" u="none" strike="noStrike" kern="1200" cap="none" spc="0" normalizeH="0" baseline="0" noProof="0">
                <a:ln>
                  <a:noFill/>
                </a:ln>
                <a:solidFill>
                  <a:srgbClr val="004258"/>
                </a:solidFill>
                <a:effectLst/>
                <a:uLnTx/>
                <a:uFillTx/>
                <a:latin typeface="Arial"/>
                <a:ea typeface="Roboto Slab"/>
                <a:cs typeface="Arial"/>
                <a:sym typeface="Roboto Slab"/>
              </a:rPr>
              <a:t>When more students can access educational opportunities after high school, </a:t>
            </a:r>
            <a:r>
              <a:rPr kumimoji="0" lang="en-US" sz="1400" b="1" i="1" u="none" strike="noStrike" kern="1200" cap="none" spc="0" normalizeH="0" baseline="0" noProof="0">
                <a:ln>
                  <a:noFill/>
                </a:ln>
                <a:solidFill>
                  <a:schemeClr val="accent2"/>
                </a:solidFill>
                <a:effectLst/>
                <a:uLnTx/>
                <a:uFillTx/>
                <a:latin typeface="Arial"/>
                <a:ea typeface="Roboto Slab"/>
                <a:cs typeface="Arial"/>
                <a:sym typeface="Roboto Slab"/>
              </a:rPr>
              <a:t>everyone </a:t>
            </a:r>
            <a:br>
              <a:rPr lang="en-US" sz="1400" b="1" i="1" u="none" strike="noStrike" kern="1200" cap="none" spc="0" normalizeH="0" baseline="0" noProof="0">
                <a:ln>
                  <a:noFill/>
                </a:ln>
                <a:effectLst/>
                <a:uLnTx/>
                <a:uFillTx/>
                <a:latin typeface="Arial" panose="020B0604020202020204" pitchFamily="34" charset="0"/>
                <a:ea typeface="Roboto Slab"/>
                <a:cs typeface="Arial" panose="020B0604020202020204" pitchFamily="34" charset="0"/>
              </a:rPr>
            </a:br>
            <a:r>
              <a:rPr kumimoji="0" lang="en-US" sz="1400" b="1" i="1" u="none" strike="noStrike" kern="1200" cap="none" spc="0" normalizeH="0" baseline="0" noProof="0">
                <a:ln>
                  <a:noFill/>
                </a:ln>
                <a:solidFill>
                  <a:schemeClr val="accent2"/>
                </a:solidFill>
                <a:effectLst/>
                <a:uLnTx/>
                <a:uFillTx/>
                <a:latin typeface="Arial"/>
                <a:ea typeface="Roboto Slab"/>
                <a:cs typeface="Arial"/>
                <a:sym typeface="Roboto Slab"/>
              </a:rPr>
              <a:t>benefits: the students, their families, and the communities where they live and work</a:t>
            </a:r>
            <a:r>
              <a:rPr kumimoji="0" lang="en-US" sz="1400" i="1" u="none" strike="noStrike" kern="1200" cap="none" spc="0" normalizeH="0" baseline="0" noProof="0">
                <a:ln>
                  <a:noFill/>
                </a:ln>
                <a:solidFill>
                  <a:srgbClr val="004258"/>
                </a:solidFill>
                <a:effectLst/>
                <a:uLnTx/>
                <a:uFillTx/>
                <a:latin typeface="Arial"/>
                <a:ea typeface="Roboto Slab"/>
                <a:cs typeface="Arial"/>
                <a:sym typeface="Roboto Slab"/>
              </a:rPr>
              <a:t>.</a:t>
            </a:r>
          </a:p>
          <a:p>
            <a:pPr marL="194310" indent="-194310">
              <a:spcBef>
                <a:spcPts val="1800"/>
              </a:spcBef>
              <a:buClr>
                <a:schemeClr val="bg1"/>
              </a:buClr>
              <a:buFont typeface="Arial" panose="020B0604020202020204" pitchFamily="34" charset="0"/>
              <a:buChar char="•"/>
              <a:defRPr/>
            </a:pPr>
            <a:r>
              <a:rPr kumimoji="0" lang="en-US" sz="1400" i="1" u="none" strike="noStrike" kern="1200" cap="none" spc="0" normalizeH="0" baseline="0" noProof="0">
                <a:ln>
                  <a:noFill/>
                </a:ln>
                <a:solidFill>
                  <a:srgbClr val="004258"/>
                </a:solidFill>
                <a:effectLst/>
                <a:uLnTx/>
                <a:uFillTx/>
                <a:latin typeface="Arial"/>
                <a:ea typeface="Roboto Slab"/>
                <a:cs typeface="Arial"/>
                <a:sym typeface="Roboto Slab"/>
              </a:rPr>
              <a:t>Many programs to help pay for college are geared solely toward younger and first-time students — </a:t>
            </a:r>
            <a:r>
              <a:rPr kumimoji="0" lang="en-US" sz="1400" b="1" i="1" u="none" strike="noStrike" kern="1200" cap="none" spc="0" normalizeH="0" baseline="0" noProof="0">
                <a:ln>
                  <a:noFill/>
                </a:ln>
                <a:solidFill>
                  <a:schemeClr val="accent2"/>
                </a:solidFill>
                <a:effectLst/>
                <a:uLnTx/>
                <a:uFillTx/>
                <a:latin typeface="Arial"/>
                <a:ea typeface="Roboto Slab"/>
                <a:cs typeface="Arial"/>
                <a:sym typeface="Roboto Slab"/>
              </a:rPr>
              <a:t>leaving out people who are returning to their education </a:t>
            </a:r>
            <a:r>
              <a:rPr kumimoji="0" lang="en-US" sz="1400" i="1" u="none" strike="noStrike" kern="1200" cap="none" spc="0" normalizeH="0" baseline="0" noProof="0">
                <a:ln>
                  <a:noFill/>
                </a:ln>
                <a:solidFill>
                  <a:srgbClr val="004258"/>
                </a:solidFill>
                <a:effectLst/>
                <a:uLnTx/>
                <a:uFillTx/>
                <a:latin typeface="Arial"/>
                <a:ea typeface="Roboto Slab"/>
                <a:cs typeface="Arial"/>
                <a:sym typeface="Roboto Slab"/>
              </a:rPr>
              <a:t>or starting it later in life.</a:t>
            </a:r>
            <a:r>
              <a:rPr lang="en-US" sz="1400" i="1">
                <a:solidFill>
                  <a:srgbClr val="004258"/>
                </a:solidFill>
                <a:latin typeface="Arial"/>
                <a:ea typeface="Roboto Slab"/>
                <a:cs typeface="Arial"/>
                <a:sym typeface="Roboto Slab"/>
              </a:rPr>
              <a:t> </a:t>
            </a:r>
            <a:endParaRPr lang="en-US" sz="1400" i="1" u="none" strike="noStrike" kern="1200" cap="none" spc="0" normalizeH="0" baseline="0" noProof="0">
              <a:ln>
                <a:noFill/>
              </a:ln>
              <a:solidFill>
                <a:srgbClr val="004258"/>
              </a:solidFill>
              <a:effectLst/>
              <a:uLnTx/>
              <a:uFillTx/>
              <a:latin typeface="Arial" panose="020B0604020202020204" pitchFamily="34" charset="0"/>
              <a:ea typeface="Roboto Slab"/>
              <a:cs typeface="Arial" panose="020B0604020202020204" pitchFamily="34" charset="0"/>
            </a:endParaRPr>
          </a:p>
          <a:p>
            <a:pPr marL="194310" indent="-194310">
              <a:spcBef>
                <a:spcPts val="1800"/>
              </a:spcBef>
              <a:buClr>
                <a:schemeClr val="bg1"/>
              </a:buClr>
              <a:buFont typeface="Arial" panose="020B0604020202020204" pitchFamily="34" charset="0"/>
              <a:buChar char="•"/>
              <a:defRPr/>
            </a:pPr>
            <a:r>
              <a:rPr kumimoji="0" lang="en-US" sz="1400" i="1" u="none" strike="noStrike" kern="1200" cap="none" spc="0" normalizeH="0" baseline="0" noProof="0">
                <a:ln>
                  <a:noFill/>
                </a:ln>
                <a:solidFill>
                  <a:srgbClr val="004258"/>
                </a:solidFill>
                <a:effectLst/>
                <a:uLnTx/>
                <a:uFillTx/>
                <a:latin typeface="Arial"/>
                <a:ea typeface="Roboto Slab"/>
                <a:cs typeface="Arial"/>
                <a:sym typeface="Roboto Slab"/>
              </a:rPr>
              <a:t>College has become </a:t>
            </a:r>
            <a:r>
              <a:rPr kumimoji="0" lang="en-US" sz="1400" b="1" i="1" u="none" strike="noStrike" kern="1200" cap="none" spc="0" normalizeH="0" baseline="0" noProof="0">
                <a:ln>
                  <a:noFill/>
                </a:ln>
                <a:solidFill>
                  <a:schemeClr val="accent2"/>
                </a:solidFill>
                <a:effectLst/>
                <a:uLnTx/>
                <a:uFillTx/>
                <a:latin typeface="Arial"/>
                <a:ea typeface="Roboto Slab"/>
                <a:cs typeface="Arial"/>
                <a:sym typeface="Roboto Slab"/>
              </a:rPr>
              <a:t>increasingly unaffordable for </a:t>
            </a:r>
            <a:r>
              <a:rPr lang="en-US" sz="1400" b="1" i="1">
                <a:solidFill>
                  <a:schemeClr val="accent2"/>
                </a:solidFill>
                <a:latin typeface="Arial"/>
                <a:ea typeface="Roboto Slab"/>
                <a:cs typeface="Arial"/>
                <a:sym typeface="Roboto Slab"/>
              </a:rPr>
              <a:t>working- </a:t>
            </a:r>
            <a:r>
              <a:rPr kumimoji="0" lang="en-US" sz="1400" b="1" i="1" u="none" strike="noStrike" kern="1200" cap="none" spc="0" normalizeH="0" baseline="0" noProof="0">
                <a:ln>
                  <a:noFill/>
                </a:ln>
                <a:solidFill>
                  <a:schemeClr val="accent2"/>
                </a:solidFill>
                <a:effectLst/>
                <a:uLnTx/>
                <a:uFillTx/>
                <a:latin typeface="Arial"/>
                <a:ea typeface="Roboto Slab"/>
                <a:cs typeface="Arial"/>
                <a:sym typeface="Roboto Slab"/>
              </a:rPr>
              <a:t>and </a:t>
            </a:r>
            <a:r>
              <a:rPr lang="en-US" sz="1400" b="1" i="1">
                <a:solidFill>
                  <a:schemeClr val="accent2"/>
                </a:solidFill>
                <a:latin typeface="Arial"/>
                <a:ea typeface="Roboto Slab"/>
                <a:cs typeface="Arial"/>
                <a:sym typeface="Roboto Slab"/>
              </a:rPr>
              <a:t>middle-class</a:t>
            </a:r>
            <a:r>
              <a:rPr kumimoji="0" lang="en-US" sz="1400" b="1" i="1" u="none" strike="noStrike" kern="1200" cap="none" spc="0" normalizeH="0" baseline="0" noProof="0">
                <a:ln>
                  <a:noFill/>
                </a:ln>
                <a:solidFill>
                  <a:schemeClr val="accent2"/>
                </a:solidFill>
                <a:effectLst/>
                <a:uLnTx/>
                <a:uFillTx/>
                <a:latin typeface="Arial"/>
                <a:ea typeface="Roboto Slab"/>
                <a:cs typeface="Arial"/>
                <a:sym typeface="Roboto Slab"/>
              </a:rPr>
              <a:t> families</a:t>
            </a:r>
            <a:r>
              <a:rPr kumimoji="0" lang="en-US" sz="1400" i="1" u="none" strike="noStrike" kern="1200" cap="none" spc="0" normalizeH="0" baseline="0" noProof="0">
                <a:ln>
                  <a:noFill/>
                </a:ln>
                <a:solidFill>
                  <a:srgbClr val="004258"/>
                </a:solidFill>
                <a:effectLst/>
                <a:uLnTx/>
                <a:uFillTx/>
                <a:latin typeface="Arial"/>
                <a:ea typeface="Roboto Slab"/>
                <a:cs typeface="Arial"/>
                <a:sym typeface="Roboto Slab"/>
              </a:rPr>
              <a:t>, no matter how hard parents work to open up opportunities for their children.</a:t>
            </a:r>
            <a:endParaRPr lang="en-US" sz="1400" i="1" u="none" strike="noStrike" kern="1200" cap="none" spc="0" normalizeH="0" baseline="0" noProof="0">
              <a:ln>
                <a:noFill/>
              </a:ln>
              <a:solidFill>
                <a:srgbClr val="004258"/>
              </a:solidFill>
              <a:effectLst/>
              <a:uLnTx/>
              <a:uFillTx/>
              <a:latin typeface="Arial"/>
              <a:ea typeface="Roboto Slab"/>
              <a:cs typeface="Arial"/>
            </a:endParaRPr>
          </a:p>
        </p:txBody>
      </p:sp>
      <p:sp>
        <p:nvSpPr>
          <p:cNvPr id="15" name="Google Shape;410;p60">
            <a:extLst>
              <a:ext uri="{FF2B5EF4-FFF2-40B4-BE49-F238E27FC236}">
                <a16:creationId xmlns:a16="http://schemas.microsoft.com/office/drawing/2014/main" id="{D3EE43F1-1F06-CF25-B3DB-14D662F1CBDC}"/>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27</a:t>
            </a:fld>
            <a:endParaRPr sz="1050" b="1">
              <a:latin typeface="Arial" panose="020B0604020202020204" pitchFamily="34" charset="0"/>
              <a:cs typeface="Arial" panose="020B0604020202020204" pitchFamily="34" charset="0"/>
            </a:endParaRPr>
          </a:p>
        </p:txBody>
      </p:sp>
      <p:sp>
        <p:nvSpPr>
          <p:cNvPr id="18" name="Google Shape;315;p48">
            <a:extLst>
              <a:ext uri="{FF2B5EF4-FFF2-40B4-BE49-F238E27FC236}">
                <a16:creationId xmlns:a16="http://schemas.microsoft.com/office/drawing/2014/main" id="{42851BC7-142B-9C5A-87D8-F6B2E1595C39}"/>
              </a:ext>
            </a:extLst>
          </p:cNvPr>
          <p:cNvSpPr txBox="1"/>
          <p:nvPr/>
        </p:nvSpPr>
        <p:spPr>
          <a:xfrm>
            <a:off x="469354" y="1210332"/>
            <a:ext cx="7012102" cy="911946"/>
          </a:xfrm>
          <a:prstGeom prst="rect">
            <a:avLst/>
          </a:prstGeom>
          <a:noFill/>
          <a:ln>
            <a:noFill/>
          </a:ln>
        </p:spPr>
        <p:txBody>
          <a:bodyPr spcFirstLastPara="1" wrap="square" lIns="0" tIns="121900" rIns="121900" bIns="121900" anchor="t" anchorCtr="0">
            <a:noAutofit/>
          </a:bodyPr>
          <a:lstStyle/>
          <a:p>
            <a:pPr>
              <a:spcBef>
                <a:spcPts val="1600"/>
              </a:spcBef>
            </a:pPr>
            <a:r>
              <a:rPr lang="en-US" sz="3500" dirty="0">
                <a:solidFill>
                  <a:schemeClr val="accent1"/>
                </a:solidFill>
                <a:latin typeface="Georgia" panose="02040502050405020303" pitchFamily="18" charset="0"/>
                <a:ea typeface="Helvetica Neue"/>
                <a:cs typeface="Arial" panose="020B0604020202020204" pitchFamily="34" charset="0"/>
                <a:sym typeface="Helvetica Neue"/>
              </a:rPr>
              <a:t>Messaging Examples</a:t>
            </a:r>
            <a:endParaRPr lang="en-US" sz="3500" dirty="0">
              <a:solidFill>
                <a:schemeClr val="accent1"/>
              </a:solidFill>
              <a:latin typeface="Georgia" panose="02040502050405020303" pitchFamily="18" charset="0"/>
              <a:ea typeface="Helvetica Neue Light"/>
              <a:cs typeface="Arial" panose="020B0604020202020204" pitchFamily="34" charset="0"/>
              <a:sym typeface="Helvetica Neue Light"/>
            </a:endParaRPr>
          </a:p>
        </p:txBody>
      </p:sp>
      <p:sp>
        <p:nvSpPr>
          <p:cNvPr id="19" name="Text Placeholder 27">
            <a:extLst>
              <a:ext uri="{FF2B5EF4-FFF2-40B4-BE49-F238E27FC236}">
                <a16:creationId xmlns:a16="http://schemas.microsoft.com/office/drawing/2014/main" id="{8A7DF7E7-5DE8-3B9D-0A55-E7A071AC1BC8}"/>
              </a:ext>
            </a:extLst>
          </p:cNvPr>
          <p:cNvSpPr txBox="1">
            <a:spLocks/>
          </p:cNvSpPr>
          <p:nvPr/>
        </p:nvSpPr>
        <p:spPr>
          <a:xfrm rot="5400000" flipH="1">
            <a:off x="5896100" y="-5905279"/>
            <a:ext cx="460762" cy="12252960"/>
          </a:xfrm>
          <a:prstGeom prst="rect">
            <a:avLst/>
          </a:prstGeom>
          <a:solidFill>
            <a:schemeClr val="accent2">
              <a:lumMod val="60000"/>
              <a:lumOff val="40000"/>
            </a:schemeClr>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F7C582"/>
              </a:solidFill>
              <a:latin typeface="Arial" panose="020B0604020202020204" pitchFamily="34" charset="0"/>
            </a:endParaRPr>
          </a:p>
        </p:txBody>
      </p:sp>
      <p:sp>
        <p:nvSpPr>
          <p:cNvPr id="20" name="Delay 19">
            <a:extLst>
              <a:ext uri="{FF2B5EF4-FFF2-40B4-BE49-F238E27FC236}">
                <a16:creationId xmlns:a16="http://schemas.microsoft.com/office/drawing/2014/main" id="{DD721FAC-BA35-9C88-F774-C338E40059D2}"/>
              </a:ext>
            </a:extLst>
          </p:cNvPr>
          <p:cNvSpPr/>
          <p:nvPr/>
        </p:nvSpPr>
        <p:spPr>
          <a:xfrm rot="5400000">
            <a:off x="10198195" y="-11723"/>
            <a:ext cx="1524450" cy="1524450"/>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479;p64">
            <a:extLst>
              <a:ext uri="{FF2B5EF4-FFF2-40B4-BE49-F238E27FC236}">
                <a16:creationId xmlns:a16="http://schemas.microsoft.com/office/drawing/2014/main" id="{110F19AF-A538-696B-5BA2-65AC38D6F598}"/>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marL="0" indent="0">
              <a:buNone/>
            </a:pPr>
            <a:r>
              <a:rPr lang="en-ZA" sz="1100" b="1">
                <a:solidFill>
                  <a:schemeClr val="accent1"/>
                </a:solidFill>
              </a:rPr>
              <a:t>NUTURE COMPASSION</a:t>
            </a:r>
          </a:p>
        </p:txBody>
      </p:sp>
      <p:sp>
        <p:nvSpPr>
          <p:cNvPr id="23" name="Oval 22">
            <a:extLst>
              <a:ext uri="{FF2B5EF4-FFF2-40B4-BE49-F238E27FC236}">
                <a16:creationId xmlns:a16="http://schemas.microsoft.com/office/drawing/2014/main" id="{767CDACD-AE4C-EB04-F793-D7828A69B41F}"/>
              </a:ext>
            </a:extLst>
          </p:cNvPr>
          <p:cNvSpPr/>
          <p:nvPr/>
        </p:nvSpPr>
        <p:spPr>
          <a:xfrm>
            <a:off x="10537143" y="451582"/>
            <a:ext cx="846555" cy="846555"/>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pic>
        <p:nvPicPr>
          <p:cNvPr id="24" name="Picture 23">
            <a:extLst>
              <a:ext uri="{FF2B5EF4-FFF2-40B4-BE49-F238E27FC236}">
                <a16:creationId xmlns:a16="http://schemas.microsoft.com/office/drawing/2014/main" id="{A939F5CF-440A-4F35-5655-60BDD2181899}"/>
              </a:ext>
            </a:extLst>
          </p:cNvPr>
          <p:cNvPicPr>
            <a:picLocks noChangeAspect="1"/>
          </p:cNvPicPr>
          <p:nvPr/>
        </p:nvPicPr>
        <p:blipFill>
          <a:blip r:embed="rId3"/>
          <a:srcRect/>
          <a:stretch/>
        </p:blipFill>
        <p:spPr>
          <a:xfrm>
            <a:off x="10537143" y="451582"/>
            <a:ext cx="928675" cy="928675"/>
          </a:xfrm>
          <a:prstGeom prst="rect">
            <a:avLst/>
          </a:prstGeom>
        </p:spPr>
      </p:pic>
    </p:spTree>
    <p:extLst>
      <p:ext uri="{BB962C8B-B14F-4D97-AF65-F5344CB8AC3E}">
        <p14:creationId xmlns:p14="http://schemas.microsoft.com/office/powerpoint/2010/main" val="291023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35" name="Text Placeholder 27">
            <a:extLst>
              <a:ext uri="{FF2B5EF4-FFF2-40B4-BE49-F238E27FC236}">
                <a16:creationId xmlns:a16="http://schemas.microsoft.com/office/drawing/2014/main" id="{8C8A5898-8B5E-E8F9-A9AC-A77DA2E5FD79}"/>
              </a:ext>
            </a:extLst>
          </p:cNvPr>
          <p:cNvSpPr txBox="1">
            <a:spLocks/>
          </p:cNvSpPr>
          <p:nvPr/>
        </p:nvSpPr>
        <p:spPr>
          <a:xfrm rot="10800000" flipV="1">
            <a:off x="0" y="928464"/>
            <a:ext cx="12192000" cy="5929535"/>
          </a:xfrm>
          <a:prstGeom prst="rect">
            <a:avLst/>
          </a:prstGeom>
          <a:solidFill>
            <a:schemeClr val="accent4"/>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dirty="0">
              <a:solidFill>
                <a:srgbClr val="00AFF0"/>
              </a:solidFill>
              <a:latin typeface="Arial" panose="020B0604020202020204" pitchFamily="34" charset="0"/>
            </a:endParaRPr>
          </a:p>
        </p:txBody>
      </p:sp>
      <p:sp>
        <p:nvSpPr>
          <p:cNvPr id="36" name="Text Placeholder 27">
            <a:extLst>
              <a:ext uri="{FF2B5EF4-FFF2-40B4-BE49-F238E27FC236}">
                <a16:creationId xmlns:a16="http://schemas.microsoft.com/office/drawing/2014/main" id="{DB4243BC-FFBD-B699-9DA6-5724B617A7D0}"/>
              </a:ext>
            </a:extLst>
          </p:cNvPr>
          <p:cNvSpPr txBox="1">
            <a:spLocks/>
          </p:cNvSpPr>
          <p:nvPr/>
        </p:nvSpPr>
        <p:spPr>
          <a:xfrm rot="5400000" flipH="1">
            <a:off x="5772077" y="-4862091"/>
            <a:ext cx="647848" cy="12191999"/>
          </a:xfrm>
          <a:prstGeom prst="rect">
            <a:avLst/>
          </a:prstGeom>
          <a:solidFill>
            <a:schemeClr val="accent4">
              <a:lumMod val="75000"/>
            </a:schemeClr>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1"/>
              </a:solidFill>
              <a:latin typeface="Arial" panose="020B0604020202020204" pitchFamily="34" charset="0"/>
            </a:endParaRPr>
          </a:p>
        </p:txBody>
      </p:sp>
      <p:sp>
        <p:nvSpPr>
          <p:cNvPr id="37" name="Delay 36">
            <a:extLst>
              <a:ext uri="{FF2B5EF4-FFF2-40B4-BE49-F238E27FC236}">
                <a16:creationId xmlns:a16="http://schemas.microsoft.com/office/drawing/2014/main" id="{D09B8686-211E-8E4C-45BF-86C15DC8540F}"/>
              </a:ext>
            </a:extLst>
          </p:cNvPr>
          <p:cNvSpPr/>
          <p:nvPr/>
        </p:nvSpPr>
        <p:spPr>
          <a:xfrm rot="5400000">
            <a:off x="627735" y="720757"/>
            <a:ext cx="1702554" cy="1702554"/>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Google Shape;303;p47">
            <a:extLst>
              <a:ext uri="{FF2B5EF4-FFF2-40B4-BE49-F238E27FC236}">
                <a16:creationId xmlns:a16="http://schemas.microsoft.com/office/drawing/2014/main" id="{D7E6C38B-0FEA-2DD2-6D23-D5298A03B775}"/>
              </a:ext>
            </a:extLst>
          </p:cNvPr>
          <p:cNvSpPr txBox="1">
            <a:spLocks/>
          </p:cNvSpPr>
          <p:nvPr/>
        </p:nvSpPr>
        <p:spPr>
          <a:xfrm>
            <a:off x="627736" y="273314"/>
            <a:ext cx="7530612" cy="455824"/>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a:lnSpc>
                <a:spcPct val="100000"/>
              </a:lnSpc>
              <a:spcBef>
                <a:spcPts val="0"/>
              </a:spcBef>
              <a:buSzPts val="2000"/>
            </a:pPr>
            <a:r>
              <a:rPr lang="en-US" sz="1400" b="1">
                <a:solidFill>
                  <a:schemeClr val="accent4"/>
                </a:solidFill>
              </a:rPr>
              <a:t>A HEARTWIRED FRAMEWORK TO BUILD SUPPORT FOR COLLEGE AFFORDABILITY</a:t>
            </a:r>
            <a:endParaRPr lang="en-US" sz="1000" b="1">
              <a:solidFill>
                <a:schemeClr val="accent4"/>
              </a:solidFill>
            </a:endParaRPr>
          </a:p>
        </p:txBody>
      </p:sp>
      <p:sp>
        <p:nvSpPr>
          <p:cNvPr id="40" name="Content Placeholder 23">
            <a:extLst>
              <a:ext uri="{FF2B5EF4-FFF2-40B4-BE49-F238E27FC236}">
                <a16:creationId xmlns:a16="http://schemas.microsoft.com/office/drawing/2014/main" id="{61698F66-914F-DCFC-F8BC-C053DCD5430D}"/>
              </a:ext>
            </a:extLst>
          </p:cNvPr>
          <p:cNvSpPr txBox="1">
            <a:spLocks/>
          </p:cNvSpPr>
          <p:nvPr/>
        </p:nvSpPr>
        <p:spPr>
          <a:xfrm>
            <a:off x="627736" y="3823562"/>
            <a:ext cx="8815850" cy="52004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3200" b="1" dirty="0">
                <a:solidFill>
                  <a:schemeClr val="bg1"/>
                </a:solidFill>
                <a:latin typeface="Arial" panose="020B0604020202020204" pitchFamily="34" charset="0"/>
              </a:rPr>
              <a:t>Elevate Solutions</a:t>
            </a:r>
          </a:p>
        </p:txBody>
      </p:sp>
      <p:sp>
        <p:nvSpPr>
          <p:cNvPr id="41" name="TextBox 40">
            <a:extLst>
              <a:ext uri="{FF2B5EF4-FFF2-40B4-BE49-F238E27FC236}">
                <a16:creationId xmlns:a16="http://schemas.microsoft.com/office/drawing/2014/main" id="{C14285D8-B4A0-B0C8-65A6-217E5E87B943}"/>
              </a:ext>
            </a:extLst>
          </p:cNvPr>
          <p:cNvSpPr txBox="1"/>
          <p:nvPr/>
        </p:nvSpPr>
        <p:spPr>
          <a:xfrm>
            <a:off x="627736" y="4436851"/>
            <a:ext cx="7682251" cy="1200329"/>
          </a:xfrm>
          <a:prstGeom prst="rect">
            <a:avLst/>
          </a:prstGeom>
          <a:noFill/>
        </p:spPr>
        <p:txBody>
          <a:bodyPr wrap="square">
            <a:spAutoFit/>
          </a:bodyPr>
          <a:lstStyle/>
          <a:p>
            <a:pPr>
              <a:spcBef>
                <a:spcPts val="1600"/>
              </a:spcBef>
              <a:spcAft>
                <a:spcPts val="1333"/>
              </a:spcAft>
            </a:pPr>
            <a:r>
              <a:rPr lang="en-US" sz="1800" dirty="0">
                <a:solidFill>
                  <a:schemeClr val="bg1"/>
                </a:solidFill>
                <a:latin typeface="Georgia" panose="02040502050405020303" pitchFamily="18" charset="0"/>
                <a:ea typeface="Helvetica Neue Light"/>
                <a:cs typeface="Arial" panose="020B0604020202020204" pitchFamily="34" charset="0"/>
                <a:sym typeface="Helvetica Neue Light"/>
              </a:rPr>
              <a:t>This recommendation is focused on the critical task of inspiring optimism and hope about potential policies and proven solutions to make college education more affordable. If we only raised the challenges and harms of the current system, we would risk discouraging audiences further.</a:t>
            </a:r>
          </a:p>
        </p:txBody>
      </p:sp>
      <p:sp>
        <p:nvSpPr>
          <p:cNvPr id="47" name="Oval 46">
            <a:extLst>
              <a:ext uri="{FF2B5EF4-FFF2-40B4-BE49-F238E27FC236}">
                <a16:creationId xmlns:a16="http://schemas.microsoft.com/office/drawing/2014/main" id="{73F1624F-14A4-7313-3E26-2FCB39399BB3}"/>
              </a:ext>
            </a:extLst>
          </p:cNvPr>
          <p:cNvSpPr/>
          <p:nvPr/>
        </p:nvSpPr>
        <p:spPr>
          <a:xfrm>
            <a:off x="950166" y="1046440"/>
            <a:ext cx="1057692" cy="1057692"/>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sp>
        <p:nvSpPr>
          <p:cNvPr id="7" name="Snip Single Corner Rectangle 6">
            <a:extLst>
              <a:ext uri="{FF2B5EF4-FFF2-40B4-BE49-F238E27FC236}">
                <a16:creationId xmlns:a16="http://schemas.microsoft.com/office/drawing/2014/main" id="{016DE4BA-C877-9F69-129D-9708977FE40B}"/>
              </a:ext>
            </a:extLst>
          </p:cNvPr>
          <p:cNvSpPr/>
          <p:nvPr/>
        </p:nvSpPr>
        <p:spPr>
          <a:xfrm flipH="1">
            <a:off x="9089900" y="1885869"/>
            <a:ext cx="2793381" cy="4344109"/>
          </a:xfrm>
          <a:prstGeom prst="snip1Rect">
            <a:avLst>
              <a:gd name="adj" fmla="val 11614"/>
            </a:avLst>
          </a:prstGeom>
          <a:solidFill>
            <a:srgbClr val="EB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4CCCB"/>
              </a:solidFill>
              <a:latin typeface="Arial" panose="020B0604020202020204" pitchFamily="34" charset="0"/>
            </a:endParaRPr>
          </a:p>
        </p:txBody>
      </p:sp>
      <p:sp>
        <p:nvSpPr>
          <p:cNvPr id="8" name="TextBox 7">
            <a:extLst>
              <a:ext uri="{FF2B5EF4-FFF2-40B4-BE49-F238E27FC236}">
                <a16:creationId xmlns:a16="http://schemas.microsoft.com/office/drawing/2014/main" id="{8A0F6E6C-E41B-941E-6269-0FCEF31ED2FB}"/>
              </a:ext>
            </a:extLst>
          </p:cNvPr>
          <p:cNvSpPr txBox="1"/>
          <p:nvPr/>
        </p:nvSpPr>
        <p:spPr>
          <a:xfrm>
            <a:off x="9443585" y="2891269"/>
            <a:ext cx="1754779" cy="3071097"/>
          </a:xfrm>
          <a:prstGeom prst="rect">
            <a:avLst/>
          </a:prstGeom>
          <a:noFill/>
        </p:spPr>
        <p:txBody>
          <a:bodyPr wrap="square" lIns="91440" tIns="45720" rIns="91440" bIns="45720" anchor="t">
            <a:spAutoFit/>
          </a:bodyPr>
          <a:lstStyle/>
          <a:p>
            <a:pPr>
              <a:lnSpc>
                <a:spcPct val="125000"/>
              </a:lnSpc>
              <a:spcBef>
                <a:spcPts val="1600"/>
              </a:spcBef>
            </a:pPr>
            <a:r>
              <a:rPr lang="en-US" sz="1200" dirty="0">
                <a:solidFill>
                  <a:schemeClr val="accent1"/>
                </a:solidFill>
                <a:latin typeface="Georgia"/>
                <a:ea typeface="Montserrat"/>
                <a:cs typeface="Arial" panose="020B0604020202020204" pitchFamily="34" charset="0"/>
                <a:sym typeface="Montserrat"/>
              </a:rPr>
              <a:t>As advocates, when we think of "solutions" we often have a specific policy change in mind. It's critical that we avoid our instinct for using shorthand or jargon. Use plain language to elevate the impact of the solutions you're suggesting, not the nitty-gritty policy details.</a:t>
            </a:r>
            <a:endParaRPr lang="en-US" dirty="0">
              <a:latin typeface="Georgia"/>
            </a:endParaRPr>
          </a:p>
        </p:txBody>
      </p:sp>
      <p:sp>
        <p:nvSpPr>
          <p:cNvPr id="9" name="TextBox 8">
            <a:extLst>
              <a:ext uri="{FF2B5EF4-FFF2-40B4-BE49-F238E27FC236}">
                <a16:creationId xmlns:a16="http://schemas.microsoft.com/office/drawing/2014/main" id="{28B47E91-1E2F-5551-87E2-629E60611D45}"/>
              </a:ext>
            </a:extLst>
          </p:cNvPr>
          <p:cNvSpPr txBox="1"/>
          <p:nvPr/>
        </p:nvSpPr>
        <p:spPr>
          <a:xfrm>
            <a:off x="9443586" y="2416498"/>
            <a:ext cx="1663751" cy="430887"/>
          </a:xfrm>
          <a:prstGeom prst="rect">
            <a:avLst/>
          </a:prstGeom>
          <a:noFill/>
        </p:spPr>
        <p:txBody>
          <a:bodyPr wrap="square">
            <a:spAutoFit/>
          </a:bodyPr>
          <a:lstStyle/>
          <a:p>
            <a:pPr>
              <a:spcBef>
                <a:spcPts val="1600"/>
              </a:spcBef>
            </a:pPr>
            <a:r>
              <a:rPr lang="en-US" sz="1100" b="1">
                <a:solidFill>
                  <a:schemeClr val="accent1"/>
                </a:solidFill>
                <a:latin typeface="Arial" panose="020B0604020202020204" pitchFamily="34" charset="0"/>
                <a:ea typeface="Helvetica Neue"/>
                <a:cs typeface="Arial" panose="020B0604020202020204" pitchFamily="34" charset="0"/>
                <a:sym typeface="Helvetica Neue"/>
              </a:rPr>
              <a:t>PRINCIPLES IN PRACTICE</a:t>
            </a:r>
          </a:p>
        </p:txBody>
      </p:sp>
      <p:sp>
        <p:nvSpPr>
          <p:cNvPr id="10" name="Extract 46">
            <a:extLst>
              <a:ext uri="{FF2B5EF4-FFF2-40B4-BE49-F238E27FC236}">
                <a16:creationId xmlns:a16="http://schemas.microsoft.com/office/drawing/2014/main" id="{0C3B05AD-B80F-C6FA-B962-6A5217E53A2B}"/>
              </a:ext>
            </a:extLst>
          </p:cNvPr>
          <p:cNvSpPr/>
          <p:nvPr/>
        </p:nvSpPr>
        <p:spPr>
          <a:xfrm rot="7993130" flipH="1">
            <a:off x="9102521" y="1998676"/>
            <a:ext cx="473089" cy="239267"/>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6139"/>
              <a:gd name="connsiteY0" fmla="*/ 11789 h 11789"/>
              <a:gd name="connsiteX1" fmla="*/ 1139 w 6139"/>
              <a:gd name="connsiteY1" fmla="*/ 0 h 11789"/>
              <a:gd name="connsiteX2" fmla="*/ 6139 w 6139"/>
              <a:gd name="connsiteY2" fmla="*/ 10000 h 11789"/>
              <a:gd name="connsiteX3" fmla="*/ 0 w 6139"/>
              <a:gd name="connsiteY3" fmla="*/ 11789 h 11789"/>
              <a:gd name="connsiteX0" fmla="*/ 0 w 12261"/>
              <a:gd name="connsiteY0" fmla="*/ 8972 h 8972"/>
              <a:gd name="connsiteX1" fmla="*/ 4116 w 12261"/>
              <a:gd name="connsiteY1" fmla="*/ 0 h 8972"/>
              <a:gd name="connsiteX2" fmla="*/ 12261 w 12261"/>
              <a:gd name="connsiteY2" fmla="*/ 8482 h 8972"/>
              <a:gd name="connsiteX3" fmla="*/ 0 w 12261"/>
              <a:gd name="connsiteY3" fmla="*/ 8972 h 8972"/>
              <a:gd name="connsiteX0" fmla="*/ 0 w 10000"/>
              <a:gd name="connsiteY0" fmla="*/ 4447 h 4447"/>
              <a:gd name="connsiteX1" fmla="*/ 4918 w 10000"/>
              <a:gd name="connsiteY1" fmla="*/ 0 h 4447"/>
              <a:gd name="connsiteX2" fmla="*/ 10000 w 10000"/>
              <a:gd name="connsiteY2" fmla="*/ 3901 h 4447"/>
              <a:gd name="connsiteX3" fmla="*/ 0 w 10000"/>
              <a:gd name="connsiteY3" fmla="*/ 4447 h 4447"/>
              <a:gd name="connsiteX0" fmla="*/ 0 w 10000"/>
              <a:gd name="connsiteY0" fmla="*/ 11623 h 11623"/>
              <a:gd name="connsiteX1" fmla="*/ 4980 w 10000"/>
              <a:gd name="connsiteY1" fmla="*/ 0 h 11623"/>
              <a:gd name="connsiteX2" fmla="*/ 10000 w 10000"/>
              <a:gd name="connsiteY2" fmla="*/ 10395 h 11623"/>
              <a:gd name="connsiteX3" fmla="*/ 0 w 10000"/>
              <a:gd name="connsiteY3" fmla="*/ 11623 h 11623"/>
            </a:gdLst>
            <a:ahLst/>
            <a:cxnLst>
              <a:cxn ang="0">
                <a:pos x="connsiteX0" y="connsiteY0"/>
              </a:cxn>
              <a:cxn ang="0">
                <a:pos x="connsiteX1" y="connsiteY1"/>
              </a:cxn>
              <a:cxn ang="0">
                <a:pos x="connsiteX2" y="connsiteY2"/>
              </a:cxn>
              <a:cxn ang="0">
                <a:pos x="connsiteX3" y="connsiteY3"/>
              </a:cxn>
            </a:cxnLst>
            <a:rect l="l" t="t" r="r" b="b"/>
            <a:pathLst>
              <a:path w="10000" h="11623">
                <a:moveTo>
                  <a:pt x="0" y="11623"/>
                </a:moveTo>
                <a:lnTo>
                  <a:pt x="4980" y="0"/>
                </a:lnTo>
                <a:lnTo>
                  <a:pt x="10000" y="10395"/>
                </a:lnTo>
                <a:lnTo>
                  <a:pt x="0" y="11623"/>
                </a:lnTo>
                <a:close/>
              </a:path>
            </a:pathLst>
          </a:cu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latin typeface="Arial" panose="020B0604020202020204" pitchFamily="34" charset="0"/>
            </a:endParaRPr>
          </a:p>
        </p:txBody>
      </p:sp>
      <p:pic>
        <p:nvPicPr>
          <p:cNvPr id="11" name="Graphic 10">
            <a:extLst>
              <a:ext uri="{FF2B5EF4-FFF2-40B4-BE49-F238E27FC236}">
                <a16:creationId xmlns:a16="http://schemas.microsoft.com/office/drawing/2014/main" id="{682041BA-3EFE-BD4D-0E6B-154AED98FE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28470" y="2390640"/>
            <a:ext cx="357079" cy="357079"/>
          </a:xfrm>
          <a:prstGeom prst="rect">
            <a:avLst/>
          </a:prstGeom>
        </p:spPr>
      </p:pic>
      <p:pic>
        <p:nvPicPr>
          <p:cNvPr id="18" name="Graphic 17">
            <a:extLst>
              <a:ext uri="{FF2B5EF4-FFF2-40B4-BE49-F238E27FC236}">
                <a16:creationId xmlns:a16="http://schemas.microsoft.com/office/drawing/2014/main" id="{AE42ED26-09D9-B665-B18B-29279425BE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063" y="1196215"/>
            <a:ext cx="779897" cy="779897"/>
          </a:xfrm>
          <a:prstGeom prst="rect">
            <a:avLst/>
          </a:prstGeom>
        </p:spPr>
      </p:pic>
      <p:sp>
        <p:nvSpPr>
          <p:cNvPr id="19" name="Google Shape;410;p60">
            <a:extLst>
              <a:ext uri="{FF2B5EF4-FFF2-40B4-BE49-F238E27FC236}">
                <a16:creationId xmlns:a16="http://schemas.microsoft.com/office/drawing/2014/main" id="{C4941964-0102-44E5-739F-5EED74B5BE1D}"/>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28</a:t>
            </a:fld>
            <a:endParaRPr sz="105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4687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11" name="Google Shape;290;p48">
            <a:extLst>
              <a:ext uri="{FF2B5EF4-FFF2-40B4-BE49-F238E27FC236}">
                <a16:creationId xmlns:a16="http://schemas.microsoft.com/office/drawing/2014/main" id="{ADF1E2EC-4B21-9EEA-873E-001AE36804DA}"/>
              </a:ext>
            </a:extLst>
          </p:cNvPr>
          <p:cNvSpPr/>
          <p:nvPr/>
        </p:nvSpPr>
        <p:spPr>
          <a:xfrm>
            <a:off x="-1" y="2906828"/>
            <a:ext cx="12192001" cy="3951171"/>
          </a:xfrm>
          <a:prstGeom prst="rect">
            <a:avLst/>
          </a:prstGeom>
          <a:solidFill>
            <a:srgbClr val="EBEFF2"/>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586" name="Google Shape;586;p75"/>
          <p:cNvSpPr txBox="1"/>
          <p:nvPr/>
        </p:nvSpPr>
        <p:spPr>
          <a:xfrm>
            <a:off x="4964280" y="3139850"/>
            <a:ext cx="6913185" cy="3173765"/>
          </a:xfrm>
          <a:prstGeom prst="rect">
            <a:avLst/>
          </a:prstGeom>
          <a:noFill/>
          <a:ln>
            <a:noFill/>
          </a:ln>
        </p:spPr>
        <p:txBody>
          <a:bodyPr spcFirstLastPara="1" wrap="square" lIns="121900" tIns="121900" rIns="121900" bIns="121900" anchor="t" anchorCtr="0">
            <a:noAutofit/>
          </a:bodyPr>
          <a:lstStyle/>
          <a:p>
            <a:r>
              <a:rPr lang="en" sz="1600" dirty="0">
                <a:solidFill>
                  <a:schemeClr val="accent4"/>
                </a:solidFill>
                <a:latin typeface="Georgia" panose="02040502050405020303" pitchFamily="18" charset="0"/>
                <a:ea typeface="Roboto Slab Light"/>
                <a:cs typeface="Arial" panose="020B0604020202020204" pitchFamily="34" charset="0"/>
                <a:sym typeface="Roboto Slab Light"/>
              </a:rPr>
              <a:t>This shows us that successful messages will: </a:t>
            </a:r>
            <a:endParaRPr sz="1600" dirty="0">
              <a:solidFill>
                <a:schemeClr val="accent4"/>
              </a:solidFill>
              <a:latin typeface="Georgia" panose="02040502050405020303" pitchFamily="18" charset="0"/>
              <a:ea typeface="Roboto Slab Light"/>
              <a:cs typeface="Arial" panose="020B0604020202020204" pitchFamily="34" charset="0"/>
            </a:endParaRPr>
          </a:p>
          <a:p>
            <a:endParaRPr sz="1200" dirty="0">
              <a:solidFill>
                <a:schemeClr val="tx2"/>
              </a:solidFill>
              <a:latin typeface="Arial" panose="020B0604020202020204" pitchFamily="34" charset="0"/>
              <a:ea typeface="Roboto Slab Light"/>
              <a:cs typeface="Arial" panose="020B0604020202020204" pitchFamily="34" charset="0"/>
            </a:endParaRPr>
          </a:p>
          <a:p>
            <a:pPr marL="394335">
              <a:buClr>
                <a:schemeClr val="accent4"/>
              </a:buClr>
              <a:buSzPts val="1100"/>
            </a:pPr>
            <a:r>
              <a:rPr lang="en" sz="1200" b="1" dirty="0">
                <a:solidFill>
                  <a:schemeClr val="accent4"/>
                </a:solidFill>
                <a:latin typeface="Arial" panose="020B0604020202020204" pitchFamily="34" charset="0"/>
                <a:ea typeface="Roboto Slab"/>
                <a:cs typeface="Arial" panose="020B0604020202020204" pitchFamily="34" charset="0"/>
                <a:sym typeface="Roboto Slab"/>
              </a:rPr>
              <a:t>Demonstrate proof of impact. </a:t>
            </a:r>
            <a:r>
              <a:rPr lang="en" sz="1200" dirty="0">
                <a:solidFill>
                  <a:schemeClr val="tx2"/>
                </a:solidFill>
                <a:latin typeface="Arial" panose="020B0604020202020204" pitchFamily="34" charset="0"/>
                <a:ea typeface="Roboto Slab Light"/>
                <a:cs typeface="Arial" panose="020B0604020202020204" pitchFamily="34" charset="0"/>
                <a:sym typeface="Roboto Slab Light"/>
              </a:rPr>
              <a:t>Research participated found it compelling that ASAP increased graduation rates from 22% to 40%;</a:t>
            </a:r>
            <a:br>
              <a:rPr lang="en" sz="1200" dirty="0">
                <a:latin typeface="Arial" panose="020B0604020202020204" pitchFamily="34" charset="0"/>
                <a:ea typeface="Roboto Slab Light"/>
                <a:cs typeface="Arial" panose="020B0604020202020204" pitchFamily="34" charset="0"/>
              </a:rPr>
            </a:br>
            <a:endParaRPr sz="1200" dirty="0">
              <a:solidFill>
                <a:schemeClr val="tx2"/>
              </a:solidFill>
              <a:latin typeface="Arial" panose="020B0604020202020204" pitchFamily="34" charset="0"/>
              <a:ea typeface="Roboto Slab Light"/>
              <a:cs typeface="Arial" panose="020B0604020202020204" pitchFamily="34" charset="0"/>
            </a:endParaRPr>
          </a:p>
          <a:p>
            <a:pPr marL="394335">
              <a:buClr>
                <a:schemeClr val="accent4"/>
              </a:buClr>
              <a:buSzPts val="1100"/>
            </a:pPr>
            <a:r>
              <a:rPr lang="en" sz="1200" b="1" dirty="0">
                <a:solidFill>
                  <a:schemeClr val="accent4"/>
                </a:solidFill>
                <a:latin typeface="Arial" panose="020B0604020202020204" pitchFamily="34" charset="0"/>
                <a:ea typeface="Roboto Slab"/>
                <a:cs typeface="Arial" panose="020B0604020202020204" pitchFamily="34" charset="0"/>
                <a:sym typeface="Roboto Slab"/>
              </a:rPr>
              <a:t>Show how a program effectively addresses the needs of populations. </a:t>
            </a:r>
            <a:r>
              <a:rPr lang="en" sz="1200" dirty="0">
                <a:solidFill>
                  <a:schemeClr val="tx2"/>
                </a:solidFill>
                <a:latin typeface="Arial" panose="020B0604020202020204" pitchFamily="34" charset="0"/>
                <a:ea typeface="Roboto Slab Light"/>
                <a:cs typeface="Arial" panose="020B0604020202020204" pitchFamily="34" charset="0"/>
                <a:sym typeface="Roboto Slab Light"/>
              </a:rPr>
              <a:t>Once it is explained to them, many participants see the concept of “intrusive advising” positively. They see someone caring about the success of students and the concept gives responsibility to both the managers of the program and the students receiving the help; and</a:t>
            </a:r>
            <a:br>
              <a:rPr lang="en" sz="1200" dirty="0">
                <a:latin typeface="Arial" panose="020B0604020202020204" pitchFamily="34" charset="0"/>
                <a:ea typeface="Roboto Slab Light"/>
                <a:cs typeface="Arial" panose="020B0604020202020204" pitchFamily="34" charset="0"/>
              </a:rPr>
            </a:br>
            <a:endParaRPr sz="1200" dirty="0">
              <a:solidFill>
                <a:schemeClr val="tx2"/>
              </a:solidFill>
              <a:latin typeface="Arial" panose="020B0604020202020204" pitchFamily="34" charset="0"/>
              <a:ea typeface="Roboto Slab Light"/>
              <a:cs typeface="Arial" panose="020B0604020202020204" pitchFamily="34" charset="0"/>
            </a:endParaRPr>
          </a:p>
          <a:p>
            <a:pPr marL="394335">
              <a:buClr>
                <a:schemeClr val="accent4"/>
              </a:buClr>
              <a:buSzPts val="1100"/>
            </a:pPr>
            <a:r>
              <a:rPr lang="en" sz="1200" b="1" dirty="0">
                <a:solidFill>
                  <a:schemeClr val="accent4"/>
                </a:solidFill>
                <a:latin typeface="Arial" panose="020B0604020202020204" pitchFamily="34" charset="0"/>
                <a:ea typeface="Roboto Slab"/>
                <a:cs typeface="Arial" panose="020B0604020202020204" pitchFamily="34" charset="0"/>
                <a:sym typeface="Roboto Slab"/>
              </a:rPr>
              <a:t>Highlight how a program also addresses potential concerns. </a:t>
            </a:r>
            <a:r>
              <a:rPr lang="en" sz="1200" dirty="0">
                <a:solidFill>
                  <a:schemeClr val="tx2"/>
                </a:solidFill>
                <a:latin typeface="Arial" panose="020B0604020202020204" pitchFamily="34" charset="0"/>
                <a:ea typeface="Roboto Slab Light"/>
                <a:cs typeface="Arial" panose="020B0604020202020204" pitchFamily="34" charset="0"/>
                <a:sym typeface="Roboto Slab Light"/>
              </a:rPr>
              <a:t>We know some audiences are concerned about how public dollars are spent. ASAP showed how the program ultimately saves money because students graduate sooner. Some participants felt that the program ensures that the money spent in the program is used effectively.</a:t>
            </a:r>
            <a:endParaRPr sz="1200" dirty="0">
              <a:solidFill>
                <a:schemeClr val="tx2"/>
              </a:solidFill>
              <a:latin typeface="Arial" panose="020B0604020202020204" pitchFamily="34" charset="0"/>
              <a:ea typeface="Roboto Slab Light"/>
              <a:cs typeface="Arial" panose="020B0604020202020204" pitchFamily="34" charset="0"/>
            </a:endParaRPr>
          </a:p>
          <a:p>
            <a:endParaRPr sz="1200" dirty="0">
              <a:solidFill>
                <a:schemeClr val="tx2"/>
              </a:solidFill>
              <a:latin typeface="Arial" panose="020B0604020202020204" pitchFamily="34" charset="0"/>
              <a:ea typeface="Roboto Slab Light"/>
              <a:cs typeface="Arial" panose="020B0604020202020204" pitchFamily="34" charset="0"/>
              <a:sym typeface="Roboto Slab Light"/>
            </a:endParaRPr>
          </a:p>
        </p:txBody>
      </p:sp>
      <p:sp>
        <p:nvSpPr>
          <p:cNvPr id="10" name="Google Shape;495;p67">
            <a:extLst>
              <a:ext uri="{FF2B5EF4-FFF2-40B4-BE49-F238E27FC236}">
                <a16:creationId xmlns:a16="http://schemas.microsoft.com/office/drawing/2014/main" id="{E0B32EC2-F774-C1D5-E4B9-2F9C10E29CDA}"/>
              </a:ext>
            </a:extLst>
          </p:cNvPr>
          <p:cNvSpPr txBox="1"/>
          <p:nvPr/>
        </p:nvSpPr>
        <p:spPr>
          <a:xfrm>
            <a:off x="573308" y="1158513"/>
            <a:ext cx="8828876" cy="1461898"/>
          </a:xfrm>
          <a:prstGeom prst="rect">
            <a:avLst/>
          </a:prstGeom>
          <a:noFill/>
          <a:ln>
            <a:noFill/>
          </a:ln>
        </p:spPr>
        <p:txBody>
          <a:bodyPr spcFirstLastPara="1" wrap="square" lIns="121900" tIns="121900" rIns="121900" bIns="121900" anchor="t" anchorCtr="0">
            <a:spAutoFit/>
          </a:bodyPr>
          <a:lstStyle/>
          <a:p>
            <a:r>
              <a:rPr lang="en" sz="3500" dirty="0">
                <a:solidFill>
                  <a:schemeClr val="accent4"/>
                </a:solidFill>
                <a:latin typeface="Georgia"/>
                <a:ea typeface="Roboto Slab"/>
                <a:cs typeface="Arial"/>
                <a:sym typeface="Roboto Slab"/>
              </a:rPr>
              <a:t>Research Insight</a:t>
            </a:r>
          </a:p>
          <a:p>
            <a:endParaRPr lang="en" sz="1200" b="1" dirty="0">
              <a:solidFill>
                <a:schemeClr val="accent4"/>
              </a:solidFill>
              <a:latin typeface="Arial" panose="020B0604020202020204" pitchFamily="34" charset="0"/>
              <a:ea typeface="Roboto Slab"/>
              <a:cs typeface="Arial" panose="020B0604020202020204" pitchFamily="34" charset="0"/>
              <a:sym typeface="Roboto Slab"/>
            </a:endParaRPr>
          </a:p>
          <a:p>
            <a:r>
              <a:rPr lang="en-US" sz="1600" dirty="0">
                <a:solidFill>
                  <a:schemeClr val="accent4"/>
                </a:solidFill>
                <a:latin typeface="Georgia"/>
                <a:ea typeface="Roboto Slab Light"/>
                <a:cs typeface="Arial"/>
                <a:sym typeface="Roboto Slab Light"/>
              </a:rPr>
              <a:t>In our research, audiences reacted positively to examples of programs that worked to help students — both younger and older — access and complete college educations. </a:t>
            </a:r>
            <a:endParaRPr lang="en-US" sz="1600" dirty="0">
              <a:solidFill>
                <a:schemeClr val="accent4"/>
              </a:solidFill>
              <a:latin typeface="Georgia" panose="02040502050405020303" pitchFamily="18" charset="0"/>
              <a:ea typeface="Roboto Slab Light"/>
              <a:cs typeface="Arial" panose="020B0604020202020204" pitchFamily="34" charset="0"/>
            </a:endParaRPr>
          </a:p>
        </p:txBody>
      </p:sp>
      <p:sp>
        <p:nvSpPr>
          <p:cNvPr id="13" name="Text Placeholder 27">
            <a:extLst>
              <a:ext uri="{FF2B5EF4-FFF2-40B4-BE49-F238E27FC236}">
                <a16:creationId xmlns:a16="http://schemas.microsoft.com/office/drawing/2014/main" id="{D145EB13-2308-8C84-7C1E-1415AA52A447}"/>
              </a:ext>
            </a:extLst>
          </p:cNvPr>
          <p:cNvSpPr txBox="1">
            <a:spLocks/>
          </p:cNvSpPr>
          <p:nvPr/>
        </p:nvSpPr>
        <p:spPr>
          <a:xfrm rot="5400000" flipH="1">
            <a:off x="5896100" y="-5905279"/>
            <a:ext cx="460762" cy="12252960"/>
          </a:xfrm>
          <a:prstGeom prst="rect">
            <a:avLst/>
          </a:prstGeom>
          <a:solidFill>
            <a:schemeClr val="accent4">
              <a:lumMod val="75000"/>
            </a:schemeClr>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4">
                  <a:lumMod val="75000"/>
                </a:schemeClr>
              </a:solidFill>
              <a:latin typeface="Arial" panose="020B0604020202020204" pitchFamily="34" charset="0"/>
            </a:endParaRPr>
          </a:p>
        </p:txBody>
      </p:sp>
      <p:sp>
        <p:nvSpPr>
          <p:cNvPr id="14" name="Delay 13">
            <a:extLst>
              <a:ext uri="{FF2B5EF4-FFF2-40B4-BE49-F238E27FC236}">
                <a16:creationId xmlns:a16="http://schemas.microsoft.com/office/drawing/2014/main" id="{BC1AE25F-C956-1A9A-12FB-9463BEC60C59}"/>
              </a:ext>
            </a:extLst>
          </p:cNvPr>
          <p:cNvSpPr/>
          <p:nvPr/>
        </p:nvSpPr>
        <p:spPr>
          <a:xfrm rot="5400000">
            <a:off x="10198195" y="-11723"/>
            <a:ext cx="1524450" cy="1524450"/>
          </a:xfrm>
          <a:prstGeom prst="flowChartDelay">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8429C47-A8F8-E3F4-FB9B-72A5AD854CE8}"/>
              </a:ext>
            </a:extLst>
          </p:cNvPr>
          <p:cNvSpPr/>
          <p:nvPr/>
        </p:nvSpPr>
        <p:spPr>
          <a:xfrm>
            <a:off x="10537143" y="451582"/>
            <a:ext cx="846555" cy="846555"/>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sp>
        <p:nvSpPr>
          <p:cNvPr id="16" name="Google Shape;479;p64">
            <a:extLst>
              <a:ext uri="{FF2B5EF4-FFF2-40B4-BE49-F238E27FC236}">
                <a16:creationId xmlns:a16="http://schemas.microsoft.com/office/drawing/2014/main" id="{827D1EEF-10A0-8049-6E5B-A6716192FF34}"/>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marL="0" indent="0">
              <a:buNone/>
            </a:pPr>
            <a:r>
              <a:rPr lang="en-ZA" sz="1100" b="1">
                <a:solidFill>
                  <a:schemeClr val="bg1"/>
                </a:solidFill>
              </a:rPr>
              <a:t>ELEVATE SOLUTIONS</a:t>
            </a:r>
          </a:p>
        </p:txBody>
      </p:sp>
      <p:sp>
        <p:nvSpPr>
          <p:cNvPr id="20" name="TextBox 19">
            <a:extLst>
              <a:ext uri="{FF2B5EF4-FFF2-40B4-BE49-F238E27FC236}">
                <a16:creationId xmlns:a16="http://schemas.microsoft.com/office/drawing/2014/main" id="{0B287F51-E8E8-01A3-0654-4C3DF7E814AE}"/>
              </a:ext>
            </a:extLst>
          </p:cNvPr>
          <p:cNvSpPr txBox="1"/>
          <p:nvPr/>
        </p:nvSpPr>
        <p:spPr>
          <a:xfrm>
            <a:off x="573308" y="3219192"/>
            <a:ext cx="3921910" cy="2862322"/>
          </a:xfrm>
          <a:prstGeom prst="rect">
            <a:avLst/>
          </a:prstGeom>
          <a:noFill/>
        </p:spPr>
        <p:txBody>
          <a:bodyPr wrap="square" lIns="91440" tIns="45720" rIns="91440" bIns="45720" anchor="t">
            <a:spAutoFit/>
          </a:bodyPr>
          <a:lstStyle/>
          <a:p>
            <a:r>
              <a:rPr lang="en-US" sz="1200" dirty="0">
                <a:solidFill>
                  <a:schemeClr val="tx2"/>
                </a:solidFill>
                <a:latin typeface="Arial" panose="020B0604020202020204" pitchFamily="34" charset="0"/>
                <a:ea typeface="Roboto Slab Light"/>
                <a:cs typeface="Arial" panose="020B0604020202020204" pitchFamily="34" charset="0"/>
                <a:sym typeface="Roboto Slab Light"/>
              </a:rPr>
              <a:t>In an online focus group, we showed participants a video highlighting the success of the City University of New York’s (CUNY) Accelerated Study in Associate Programs (ASAP). </a:t>
            </a:r>
            <a:endParaRPr lang="en-US" sz="1200" dirty="0">
              <a:solidFill>
                <a:schemeClr val="tx2"/>
              </a:solidFill>
              <a:latin typeface="Arial" panose="020B0604020202020204" pitchFamily="34" charset="0"/>
              <a:cs typeface="Arial" panose="020B0604020202020204" pitchFamily="34" charset="0"/>
            </a:endParaRPr>
          </a:p>
          <a:p>
            <a:endParaRPr lang="en-US" sz="1200" dirty="0">
              <a:solidFill>
                <a:schemeClr val="tx2"/>
              </a:solidFill>
              <a:latin typeface="Arial" panose="020B0604020202020204" pitchFamily="34" charset="0"/>
              <a:ea typeface="Roboto Slab Light"/>
              <a:cs typeface="Arial" panose="020B0604020202020204" pitchFamily="34" charset="0"/>
            </a:endParaRPr>
          </a:p>
          <a:p>
            <a:r>
              <a:rPr lang="en-US" sz="1200" dirty="0">
                <a:solidFill>
                  <a:schemeClr val="tx2"/>
                </a:solidFill>
                <a:latin typeface="Arial" panose="020B0604020202020204" pitchFamily="34" charset="0"/>
                <a:ea typeface="Roboto Slab Light"/>
                <a:cs typeface="Arial" panose="020B0604020202020204" pitchFamily="34" charset="0"/>
                <a:sym typeface="Roboto Slab Light"/>
              </a:rPr>
              <a:t>The program “provides students with mandatory, comprehensive, proactive advising, often called ‘intrusive’ advising” to help them once they've enrolled in community college. </a:t>
            </a:r>
            <a:endParaRPr lang="en-US" sz="1200" dirty="0">
              <a:solidFill>
                <a:schemeClr val="tx2"/>
              </a:solidFill>
              <a:latin typeface="Arial" panose="020B0604020202020204" pitchFamily="34" charset="0"/>
              <a:ea typeface="Roboto Slab Light"/>
              <a:cs typeface="Arial" panose="020B0604020202020204" pitchFamily="34" charset="0"/>
            </a:endParaRPr>
          </a:p>
          <a:p>
            <a:endParaRPr lang="en-US" sz="1200" dirty="0">
              <a:solidFill>
                <a:schemeClr val="tx2"/>
              </a:solidFill>
              <a:latin typeface="Arial" panose="020B0604020202020204" pitchFamily="34" charset="0"/>
              <a:ea typeface="Roboto Slab Light"/>
              <a:cs typeface="Arial" panose="020B0604020202020204" pitchFamily="34" charset="0"/>
            </a:endParaRPr>
          </a:p>
          <a:p>
            <a:r>
              <a:rPr lang="en" sz="1200" dirty="0">
                <a:solidFill>
                  <a:schemeClr val="tx2"/>
                </a:solidFill>
                <a:latin typeface="Arial" panose="020B0604020202020204" pitchFamily="34" charset="0"/>
                <a:ea typeface="Roboto Slab Light"/>
                <a:cs typeface="Arial" panose="020B0604020202020204" pitchFamily="34" charset="0"/>
              </a:rPr>
              <a:t>Research participants found it compelling that ASAP was successful — and appreciated learning more about how their unique approach contributed to the program’s success. </a:t>
            </a:r>
            <a:endParaRPr lang="en-US" sz="1200" dirty="0">
              <a:solidFill>
                <a:schemeClr val="tx2"/>
              </a:solidFill>
              <a:latin typeface="Arial" panose="020B0604020202020204" pitchFamily="34" charset="0"/>
              <a:cs typeface="Arial" panose="020B0604020202020204" pitchFamily="34" charset="0"/>
            </a:endParaRPr>
          </a:p>
          <a:p>
            <a:endParaRPr lang="en-US" sz="1200" dirty="0">
              <a:solidFill>
                <a:schemeClr val="tx2"/>
              </a:solidFill>
              <a:latin typeface="Arial" panose="020B0604020202020204" pitchFamily="34" charset="0"/>
              <a:ea typeface="Roboto Slab Light"/>
              <a:cs typeface="Arial" panose="020B0604020202020204" pitchFamily="34" charset="0"/>
            </a:endParaRPr>
          </a:p>
        </p:txBody>
      </p:sp>
      <p:pic>
        <p:nvPicPr>
          <p:cNvPr id="21" name="Graphic 20">
            <a:extLst>
              <a:ext uri="{FF2B5EF4-FFF2-40B4-BE49-F238E27FC236}">
                <a16:creationId xmlns:a16="http://schemas.microsoft.com/office/drawing/2014/main" id="{897B84C5-CCFD-171D-D02D-38BE93D0B8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9481" y="581405"/>
            <a:ext cx="661878" cy="661878"/>
          </a:xfrm>
          <a:prstGeom prst="rect">
            <a:avLst/>
          </a:prstGeom>
        </p:spPr>
      </p:pic>
      <p:sp>
        <p:nvSpPr>
          <p:cNvPr id="22" name="Google Shape;410;p60">
            <a:extLst>
              <a:ext uri="{FF2B5EF4-FFF2-40B4-BE49-F238E27FC236}">
                <a16:creationId xmlns:a16="http://schemas.microsoft.com/office/drawing/2014/main" id="{755CCFC5-E2F2-EE34-4116-83A6A5E44C4B}"/>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29</a:t>
            </a:fld>
            <a:endParaRPr sz="1050" b="1">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7D7CE08-3B44-A16C-E755-4EBE3422929E}"/>
              </a:ext>
            </a:extLst>
          </p:cNvPr>
          <p:cNvGrpSpPr/>
          <p:nvPr/>
        </p:nvGrpSpPr>
        <p:grpSpPr>
          <a:xfrm>
            <a:off x="5068527" y="3708428"/>
            <a:ext cx="311499" cy="311499"/>
            <a:chOff x="5068527" y="3708428"/>
            <a:chExt cx="311499" cy="311499"/>
          </a:xfrm>
        </p:grpSpPr>
        <p:sp>
          <p:nvSpPr>
            <p:cNvPr id="2" name="Rectangle 1">
              <a:extLst>
                <a:ext uri="{FF2B5EF4-FFF2-40B4-BE49-F238E27FC236}">
                  <a16:creationId xmlns:a16="http://schemas.microsoft.com/office/drawing/2014/main" id="{92B69DD1-8FA6-3110-EF77-7F94155A7611}"/>
                </a:ext>
              </a:extLst>
            </p:cNvPr>
            <p:cNvSpPr/>
            <p:nvPr/>
          </p:nvSpPr>
          <p:spPr>
            <a:xfrm>
              <a:off x="5068527" y="3708428"/>
              <a:ext cx="311499" cy="311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Shape 2">
              <a:extLst>
                <a:ext uri="{FF2B5EF4-FFF2-40B4-BE49-F238E27FC236}">
                  <a16:creationId xmlns:a16="http://schemas.microsoft.com/office/drawing/2014/main" id="{161F6D1E-A416-F387-E78B-CA1932F593CD}"/>
                </a:ext>
              </a:extLst>
            </p:cNvPr>
            <p:cNvSpPr/>
            <p:nvPr/>
          </p:nvSpPr>
          <p:spPr>
            <a:xfrm rot="2319157" flipH="1">
              <a:off x="5156315" y="3736457"/>
              <a:ext cx="135922" cy="214844"/>
            </a:xfrm>
            <a:prstGeom prst="corne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965B0E48-3BBB-3C36-DB70-AEB2C8DFA940}"/>
              </a:ext>
            </a:extLst>
          </p:cNvPr>
          <p:cNvGrpSpPr/>
          <p:nvPr/>
        </p:nvGrpSpPr>
        <p:grpSpPr>
          <a:xfrm>
            <a:off x="5068527" y="4277006"/>
            <a:ext cx="311499" cy="311499"/>
            <a:chOff x="5068527" y="3708428"/>
            <a:chExt cx="311499" cy="311499"/>
          </a:xfrm>
        </p:grpSpPr>
        <p:sp>
          <p:nvSpPr>
            <p:cNvPr id="6" name="Rectangle 5">
              <a:extLst>
                <a:ext uri="{FF2B5EF4-FFF2-40B4-BE49-F238E27FC236}">
                  <a16:creationId xmlns:a16="http://schemas.microsoft.com/office/drawing/2014/main" id="{2A93FC3E-39CA-29A1-C4E0-87E00623C5F7}"/>
                </a:ext>
              </a:extLst>
            </p:cNvPr>
            <p:cNvSpPr/>
            <p:nvPr/>
          </p:nvSpPr>
          <p:spPr>
            <a:xfrm>
              <a:off x="5068527" y="3708428"/>
              <a:ext cx="311499" cy="311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a:extLst>
                <a:ext uri="{FF2B5EF4-FFF2-40B4-BE49-F238E27FC236}">
                  <a16:creationId xmlns:a16="http://schemas.microsoft.com/office/drawing/2014/main" id="{D76CE7DD-D72B-3692-B177-FB30D9262FD8}"/>
                </a:ext>
              </a:extLst>
            </p:cNvPr>
            <p:cNvSpPr/>
            <p:nvPr/>
          </p:nvSpPr>
          <p:spPr>
            <a:xfrm rot="2319157" flipH="1">
              <a:off x="5156315" y="3736457"/>
              <a:ext cx="135922" cy="214844"/>
            </a:xfrm>
            <a:prstGeom prst="corne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020D67C3-100D-25A5-A579-19FEB60FF866}"/>
              </a:ext>
            </a:extLst>
          </p:cNvPr>
          <p:cNvGrpSpPr/>
          <p:nvPr/>
        </p:nvGrpSpPr>
        <p:grpSpPr>
          <a:xfrm>
            <a:off x="5063225" y="5161339"/>
            <a:ext cx="311499" cy="311499"/>
            <a:chOff x="5068527" y="3708428"/>
            <a:chExt cx="311499" cy="311499"/>
          </a:xfrm>
        </p:grpSpPr>
        <p:sp>
          <p:nvSpPr>
            <p:cNvPr id="9" name="Rectangle 8">
              <a:extLst>
                <a:ext uri="{FF2B5EF4-FFF2-40B4-BE49-F238E27FC236}">
                  <a16:creationId xmlns:a16="http://schemas.microsoft.com/office/drawing/2014/main" id="{7AB9F046-B73D-ACC8-6F18-56163D8F2A2F}"/>
                </a:ext>
              </a:extLst>
            </p:cNvPr>
            <p:cNvSpPr/>
            <p:nvPr/>
          </p:nvSpPr>
          <p:spPr>
            <a:xfrm>
              <a:off x="5068527" y="3708428"/>
              <a:ext cx="311499" cy="311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Shape 11">
              <a:extLst>
                <a:ext uri="{FF2B5EF4-FFF2-40B4-BE49-F238E27FC236}">
                  <a16:creationId xmlns:a16="http://schemas.microsoft.com/office/drawing/2014/main" id="{6323F41B-147F-5EE5-AA5E-A661AC90353F}"/>
                </a:ext>
              </a:extLst>
            </p:cNvPr>
            <p:cNvSpPr/>
            <p:nvPr/>
          </p:nvSpPr>
          <p:spPr>
            <a:xfrm rot="2319157" flipH="1">
              <a:off x="5156315" y="3736457"/>
              <a:ext cx="135922" cy="214844"/>
            </a:xfrm>
            <a:prstGeom prst="corne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2D2AC13-7CD7-1271-268D-E9426F79E722}"/>
              </a:ext>
            </a:extLst>
          </p:cNvPr>
          <p:cNvSpPr/>
          <p:nvPr/>
        </p:nvSpPr>
        <p:spPr>
          <a:xfrm>
            <a:off x="4994306" y="0"/>
            <a:ext cx="7197694"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6" name="TextBox 15">
            <a:extLst>
              <a:ext uri="{FF2B5EF4-FFF2-40B4-BE49-F238E27FC236}">
                <a16:creationId xmlns:a16="http://schemas.microsoft.com/office/drawing/2014/main" id="{88E3399D-3A99-49B0-FC82-2ABEDBC686B9}"/>
              </a:ext>
            </a:extLst>
          </p:cNvPr>
          <p:cNvSpPr txBox="1"/>
          <p:nvPr/>
        </p:nvSpPr>
        <p:spPr>
          <a:xfrm>
            <a:off x="807841" y="4378462"/>
            <a:ext cx="3144049" cy="1588127"/>
          </a:xfrm>
          <a:prstGeom prst="rect">
            <a:avLst/>
          </a:prstGeom>
          <a:noFill/>
        </p:spPr>
        <p:txBody>
          <a:bodyPr wrap="square">
            <a:spAutoFit/>
          </a:bodyPr>
          <a:lstStyle/>
          <a:p>
            <a:pPr>
              <a:lnSpc>
                <a:spcPct val="90000"/>
              </a:lnSpc>
            </a:pPr>
            <a:r>
              <a:rPr lang="en" sz="5400" dirty="0">
                <a:solidFill>
                  <a:schemeClr val="accent1"/>
                </a:solidFill>
                <a:latin typeface="Georgia" panose="02040502050405020303" pitchFamily="18" charset="0"/>
                <a:sym typeface="Proxima Nova"/>
              </a:rPr>
              <a:t>Guide at a Glance</a:t>
            </a:r>
            <a:endParaRPr lang="en-US" sz="5400" dirty="0">
              <a:solidFill>
                <a:schemeClr val="accent1"/>
              </a:solidFill>
              <a:latin typeface="Georgia" panose="02040502050405020303" pitchFamily="18" charset="0"/>
            </a:endParaRPr>
          </a:p>
        </p:txBody>
      </p:sp>
      <p:pic>
        <p:nvPicPr>
          <p:cNvPr id="22" name="Picture 21" descr="Two people sitting in chairs&#10;&#10;Description automatically generated">
            <a:extLst>
              <a:ext uri="{FF2B5EF4-FFF2-40B4-BE49-F238E27FC236}">
                <a16:creationId xmlns:a16="http://schemas.microsoft.com/office/drawing/2014/main" id="{17EFDBD1-4090-C4A6-FF85-E6B30D76A7AD}"/>
              </a:ext>
            </a:extLst>
          </p:cNvPr>
          <p:cNvPicPr>
            <a:picLocks/>
          </p:cNvPicPr>
          <p:nvPr/>
        </p:nvPicPr>
        <p:blipFill rotWithShape="1">
          <a:blip r:embed="rId2"/>
          <a:srcRect l="-3700" r="37075"/>
          <a:stretch/>
        </p:blipFill>
        <p:spPr>
          <a:xfrm>
            <a:off x="5331571" y="0"/>
            <a:ext cx="6860429" cy="6858000"/>
          </a:xfrm>
          <a:prstGeom prst="flowChartDelay">
            <a:avLst/>
          </a:prstGeom>
        </p:spPr>
      </p:pic>
      <p:sp>
        <p:nvSpPr>
          <p:cNvPr id="23" name="Rectangle 22">
            <a:extLst>
              <a:ext uri="{FF2B5EF4-FFF2-40B4-BE49-F238E27FC236}">
                <a16:creationId xmlns:a16="http://schemas.microsoft.com/office/drawing/2014/main" id="{88B19E27-0161-5657-CFB3-631ADB880419}"/>
              </a:ext>
            </a:extLst>
          </p:cNvPr>
          <p:cNvSpPr/>
          <p:nvPr/>
        </p:nvSpPr>
        <p:spPr>
          <a:xfrm>
            <a:off x="4402183" y="0"/>
            <a:ext cx="40223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Chord 23">
            <a:extLst>
              <a:ext uri="{FF2B5EF4-FFF2-40B4-BE49-F238E27FC236}">
                <a16:creationId xmlns:a16="http://schemas.microsoft.com/office/drawing/2014/main" id="{6B21484D-A642-2D8E-0A07-6C07127C3D12}"/>
              </a:ext>
            </a:extLst>
          </p:cNvPr>
          <p:cNvSpPr/>
          <p:nvPr/>
        </p:nvSpPr>
        <p:spPr>
          <a:xfrm rot="10800000">
            <a:off x="1564092" y="0"/>
            <a:ext cx="6860429" cy="6860429"/>
          </a:xfrm>
          <a:prstGeom prst="chord">
            <a:avLst>
              <a:gd name="adj1" fmla="val 5378005"/>
              <a:gd name="adj2" fmla="val 1620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Google Shape;410;p60">
            <a:extLst>
              <a:ext uri="{FF2B5EF4-FFF2-40B4-BE49-F238E27FC236}">
                <a16:creationId xmlns:a16="http://schemas.microsoft.com/office/drawing/2014/main" id="{346F6512-2749-CD70-784F-E65015B56F09}"/>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3</a:t>
            </a:fld>
            <a:endParaRPr sz="105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900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90"/>
        <p:cNvGrpSpPr/>
        <p:nvPr/>
      </p:nvGrpSpPr>
      <p:grpSpPr>
        <a:xfrm>
          <a:off x="0" y="0"/>
          <a:ext cx="0" cy="0"/>
          <a:chOff x="0" y="0"/>
          <a:chExt cx="0" cy="0"/>
        </a:xfrm>
      </p:grpSpPr>
      <p:pic>
        <p:nvPicPr>
          <p:cNvPr id="12" name="Picture 11">
            <a:extLst>
              <a:ext uri="{FF2B5EF4-FFF2-40B4-BE49-F238E27FC236}">
                <a16:creationId xmlns:a16="http://schemas.microsoft.com/office/drawing/2014/main" id="{C05AABE6-D123-EFE7-6336-104660B3C8EA}"/>
              </a:ext>
            </a:extLst>
          </p:cNvPr>
          <p:cNvPicPr>
            <a:picLocks noChangeAspect="1"/>
          </p:cNvPicPr>
          <p:nvPr/>
        </p:nvPicPr>
        <p:blipFill rotWithShape="1">
          <a:blip r:embed="rId3"/>
          <a:srcRect l="22687" r="33977"/>
          <a:stretch/>
        </p:blipFill>
        <p:spPr>
          <a:xfrm>
            <a:off x="0" y="302302"/>
            <a:ext cx="4307723" cy="6620256"/>
          </a:xfrm>
          <a:prstGeom prst="rect">
            <a:avLst/>
          </a:prstGeom>
        </p:spPr>
      </p:pic>
      <p:sp>
        <p:nvSpPr>
          <p:cNvPr id="7" name="Google Shape;495;p67">
            <a:extLst>
              <a:ext uri="{FF2B5EF4-FFF2-40B4-BE49-F238E27FC236}">
                <a16:creationId xmlns:a16="http://schemas.microsoft.com/office/drawing/2014/main" id="{01E7FB60-8E7D-8638-F3C6-8E795D735198}"/>
              </a:ext>
            </a:extLst>
          </p:cNvPr>
          <p:cNvSpPr txBox="1"/>
          <p:nvPr/>
        </p:nvSpPr>
        <p:spPr>
          <a:xfrm>
            <a:off x="4692442" y="1513692"/>
            <a:ext cx="6269600" cy="5103921"/>
          </a:xfrm>
          <a:prstGeom prst="rect">
            <a:avLst/>
          </a:prstGeom>
          <a:noFill/>
          <a:ln>
            <a:noFill/>
          </a:ln>
        </p:spPr>
        <p:txBody>
          <a:bodyPr spcFirstLastPara="1" wrap="square" lIns="121900" tIns="121900" rIns="121900" bIns="121900" anchor="t" anchorCtr="0">
            <a:spAutoFit/>
          </a:bodyPr>
          <a:lstStyle/>
          <a:p>
            <a:pPr marL="9525"/>
            <a:r>
              <a:rPr lang="en" sz="3500" dirty="0">
                <a:solidFill>
                  <a:schemeClr val="bg1"/>
                </a:solidFill>
                <a:latin typeface="Georgia"/>
                <a:ea typeface="Roboto Slab"/>
                <a:cs typeface="Arial"/>
                <a:sym typeface="Roboto Slab"/>
              </a:rPr>
              <a:t>Messaging Recommendations</a:t>
            </a:r>
            <a:endParaRPr lang="en-US" sz="3500" dirty="0">
              <a:solidFill>
                <a:schemeClr val="bg1"/>
              </a:solidFill>
              <a:latin typeface="Georgia"/>
              <a:ea typeface="Roboto Slab Light"/>
              <a:cs typeface="Arial"/>
              <a:sym typeface="Roboto Slab Light"/>
            </a:endParaRPr>
          </a:p>
          <a:p>
            <a:pPr marL="295275" indent="-285750">
              <a:spcBef>
                <a:spcPts val="1600"/>
              </a:spcBef>
              <a:buClr>
                <a:schemeClr val="bg1"/>
              </a:buClr>
              <a:buSzPts val="1200"/>
              <a:buFont typeface="Arial"/>
              <a:buChar char="•"/>
            </a:pPr>
            <a:r>
              <a:rPr lang="en-US" sz="1400" dirty="0">
                <a:solidFill>
                  <a:schemeClr val="bg1"/>
                </a:solidFill>
                <a:latin typeface="Arial" panose="020B0604020202020204" pitchFamily="34" charset="0"/>
                <a:ea typeface="Montserrat Light"/>
                <a:cs typeface="Arial" panose="020B0604020202020204" pitchFamily="34" charset="0"/>
                <a:sym typeface="Montserrat Light"/>
              </a:rPr>
              <a:t>Cite evidence about what has worked to make college affordable and increase college admission and completion rates for more students</a:t>
            </a:r>
            <a:endParaRPr lang="en-US" sz="1400" dirty="0">
              <a:solidFill>
                <a:schemeClr val="bg1"/>
              </a:solidFill>
              <a:latin typeface="Arial" panose="020B0604020202020204" pitchFamily="34" charset="0"/>
              <a:ea typeface="Montserrat Light"/>
              <a:cs typeface="Arial" panose="020B0604020202020204" pitchFamily="34" charset="0"/>
            </a:endParaRPr>
          </a:p>
          <a:p>
            <a:pPr marL="295275" indent="-285750">
              <a:spcBef>
                <a:spcPts val="1600"/>
              </a:spcBef>
              <a:buClr>
                <a:schemeClr val="bg1"/>
              </a:buClr>
              <a:buSzPts val="1200"/>
              <a:buFont typeface="Arial"/>
              <a:buChar char="•"/>
            </a:pPr>
            <a:r>
              <a:rPr lang="en-US" sz="1400" dirty="0">
                <a:solidFill>
                  <a:schemeClr val="bg1"/>
                </a:solidFill>
                <a:latin typeface="Arial" panose="020B0604020202020204" pitchFamily="34" charset="0"/>
                <a:ea typeface="Montserrat Light"/>
                <a:cs typeface="Arial" panose="020B0604020202020204" pitchFamily="34" charset="0"/>
                <a:sym typeface="Montserrat Light"/>
              </a:rPr>
              <a:t>Show how a program meets a need — like connecting students with counselors to give them the support they need to graduate on time. </a:t>
            </a:r>
            <a:endParaRPr lang="en-US" sz="1400" dirty="0">
              <a:solidFill>
                <a:schemeClr val="bg1"/>
              </a:solidFill>
              <a:latin typeface="Arial" panose="020B0604020202020204" pitchFamily="34" charset="0"/>
              <a:ea typeface="Montserrat Light"/>
              <a:cs typeface="Arial" panose="020B0604020202020204" pitchFamily="34" charset="0"/>
            </a:endParaRPr>
          </a:p>
          <a:p>
            <a:pPr marL="295275" indent="-285750">
              <a:buClr>
                <a:schemeClr val="bg1"/>
              </a:buClr>
              <a:buSzPts val="1200"/>
              <a:buFont typeface="Arial"/>
              <a:buChar char="•"/>
            </a:pPr>
            <a:endParaRPr lang="en-US" sz="1400" dirty="0">
              <a:solidFill>
                <a:schemeClr val="bg1"/>
              </a:solidFill>
              <a:latin typeface="Arial" panose="020B0604020202020204" pitchFamily="34" charset="0"/>
              <a:ea typeface="Montserrat Light"/>
              <a:cs typeface="Arial" panose="020B0604020202020204" pitchFamily="34" charset="0"/>
            </a:endParaRPr>
          </a:p>
          <a:p>
            <a:pPr marL="295275" indent="-285750">
              <a:buClr>
                <a:schemeClr val="bg1"/>
              </a:buClr>
              <a:buSzPts val="1200"/>
              <a:buFont typeface="Arial"/>
              <a:buChar char="•"/>
            </a:pPr>
            <a:r>
              <a:rPr lang="en-US" sz="1400" dirty="0">
                <a:solidFill>
                  <a:schemeClr val="bg1"/>
                </a:solidFill>
                <a:latin typeface="Arial"/>
                <a:ea typeface="Montserrat Light"/>
                <a:cs typeface="Arial"/>
                <a:sym typeface="Montserrat Light"/>
              </a:rPr>
              <a:t>Lift up ideas to make college more affordable and accessible by connecting students to existing, untapped financial aid. </a:t>
            </a:r>
            <a:endParaRPr lang="en-US" sz="1400" dirty="0">
              <a:solidFill>
                <a:schemeClr val="bg1"/>
              </a:solidFill>
              <a:latin typeface="Arial" panose="020B0604020202020204" pitchFamily="34" charset="0"/>
              <a:ea typeface="Montserrat Light"/>
              <a:cs typeface="Arial" panose="020B0604020202020204" pitchFamily="34" charset="0"/>
            </a:endParaRPr>
          </a:p>
          <a:p>
            <a:pPr marL="295275" indent="-285750">
              <a:buClr>
                <a:schemeClr val="bg1"/>
              </a:buClr>
              <a:buSzPts val="1200"/>
              <a:buFont typeface="Arial"/>
              <a:buChar char="•"/>
            </a:pPr>
            <a:endParaRPr lang="en-US" sz="1400" dirty="0">
              <a:solidFill>
                <a:schemeClr val="bg1"/>
              </a:solidFill>
              <a:latin typeface="Arial" panose="020B0604020202020204" pitchFamily="34" charset="0"/>
              <a:ea typeface="Montserrat Light"/>
              <a:cs typeface="Arial" panose="020B0604020202020204" pitchFamily="34" charset="0"/>
            </a:endParaRPr>
          </a:p>
          <a:p>
            <a:pPr marL="295275" indent="-285750">
              <a:buClr>
                <a:schemeClr val="bg1"/>
              </a:buClr>
              <a:buSzPts val="1200"/>
              <a:buFont typeface="Arial"/>
              <a:buChar char="•"/>
            </a:pPr>
            <a:r>
              <a:rPr lang="en-US" sz="1400" dirty="0">
                <a:solidFill>
                  <a:schemeClr val="bg1"/>
                </a:solidFill>
                <a:latin typeface="Arial" panose="020B0604020202020204" pitchFamily="34" charset="0"/>
                <a:ea typeface="Montserrat Light"/>
                <a:cs typeface="Arial" panose="020B0604020202020204" pitchFamily="34" charset="0"/>
                <a:sym typeface="Montserrat Light"/>
              </a:rPr>
              <a:t>Spotlight how solutions not only meet the needs of students and families, but also address the concerns of taxpayers who want to ensure that public dollars are used effectively and wisely. </a:t>
            </a:r>
            <a:endParaRPr lang="en-US" sz="1400" dirty="0">
              <a:solidFill>
                <a:schemeClr val="bg1"/>
              </a:solidFill>
              <a:latin typeface="Arial" panose="020B0604020202020204" pitchFamily="34" charset="0"/>
              <a:ea typeface="Montserrat Light"/>
              <a:cs typeface="Arial" panose="020B0604020202020204" pitchFamily="34" charset="0"/>
            </a:endParaRPr>
          </a:p>
          <a:p>
            <a:pPr marL="295275" indent="-285750">
              <a:buClr>
                <a:schemeClr val="bg1"/>
              </a:buClr>
              <a:buSzPts val="1200"/>
              <a:buFont typeface="Arial"/>
              <a:buChar char="•"/>
            </a:pPr>
            <a:endParaRPr lang="en-US" sz="1400" dirty="0">
              <a:solidFill>
                <a:schemeClr val="bg1"/>
              </a:solidFill>
              <a:latin typeface="Arial" panose="020B0604020202020204" pitchFamily="34" charset="0"/>
              <a:ea typeface="Montserrat Light"/>
              <a:cs typeface="Arial" panose="020B0604020202020204" pitchFamily="34" charset="0"/>
            </a:endParaRPr>
          </a:p>
          <a:p>
            <a:pPr marL="295275" indent="-285750">
              <a:buClr>
                <a:schemeClr val="bg1"/>
              </a:buClr>
              <a:buSzPts val="1200"/>
              <a:buFont typeface="Arial"/>
              <a:buChar char="•"/>
            </a:pPr>
            <a:r>
              <a:rPr lang="en-US" sz="1400" dirty="0">
                <a:solidFill>
                  <a:schemeClr val="bg1"/>
                </a:solidFill>
                <a:latin typeface="Arial" panose="020B0604020202020204" pitchFamily="34" charset="0"/>
                <a:ea typeface="Montserrat Light"/>
                <a:cs typeface="Arial" panose="020B0604020202020204" pitchFamily="34" charset="0"/>
                <a:sym typeface="Montserrat Light"/>
              </a:rPr>
              <a:t>Use stories to show the impact of programs that help students save money or complete their degree more quickly </a:t>
            </a:r>
            <a:endParaRPr lang="en-US" sz="1400" dirty="0">
              <a:solidFill>
                <a:schemeClr val="bg1"/>
              </a:solidFill>
              <a:latin typeface="Arial" panose="020B0604020202020204" pitchFamily="34" charset="0"/>
              <a:ea typeface="Montserrat Light"/>
              <a:cs typeface="Arial" panose="020B0604020202020204" pitchFamily="34" charset="0"/>
            </a:endParaRPr>
          </a:p>
          <a:p>
            <a:pPr marL="295275" indent="-285750">
              <a:buClr>
                <a:schemeClr val="bg1"/>
              </a:buClr>
              <a:buSzPts val="1200"/>
              <a:buFont typeface="Arial"/>
              <a:buChar char="•"/>
            </a:pPr>
            <a:endParaRPr lang="en-US" sz="1400" dirty="0">
              <a:solidFill>
                <a:schemeClr val="bg1"/>
              </a:solidFill>
              <a:latin typeface="Arial" panose="020B0604020202020204" pitchFamily="34" charset="0"/>
              <a:ea typeface="Montserrat Light"/>
              <a:cs typeface="Arial" panose="020B0604020202020204" pitchFamily="34" charset="0"/>
            </a:endParaRPr>
          </a:p>
          <a:p>
            <a:pPr marL="295275" indent="-285750">
              <a:buClr>
                <a:schemeClr val="bg1"/>
              </a:buClr>
              <a:buSzPts val="1200"/>
              <a:buFont typeface="Arial"/>
              <a:buChar char="•"/>
            </a:pPr>
            <a:r>
              <a:rPr lang="en-US" sz="1400" dirty="0">
                <a:solidFill>
                  <a:schemeClr val="bg1"/>
                </a:solidFill>
                <a:latin typeface="Arial" panose="020B0604020202020204" pitchFamily="34" charset="0"/>
                <a:ea typeface="Montserrat Light"/>
                <a:cs typeface="Arial" panose="020B0604020202020204" pitchFamily="34" charset="0"/>
                <a:sym typeface="Montserrat Light"/>
              </a:rPr>
              <a:t>Highlight stories that end on a positive note, so you don’t leave audiences discouraged. </a:t>
            </a:r>
            <a:endParaRPr lang="en-US" sz="1400" dirty="0">
              <a:solidFill>
                <a:schemeClr val="bg1"/>
              </a:solidFill>
              <a:latin typeface="Arial" panose="020B0604020202020204" pitchFamily="34" charset="0"/>
              <a:ea typeface="Montserrat Light"/>
              <a:cs typeface="Arial" panose="020B0604020202020204" pitchFamily="34" charset="0"/>
            </a:endParaRPr>
          </a:p>
          <a:p>
            <a:pPr marL="9525"/>
            <a:endParaRPr lang="en-US" sz="1600" dirty="0">
              <a:solidFill>
                <a:schemeClr val="tx2"/>
              </a:solidFill>
              <a:latin typeface="Georgia" panose="02040502050405020303" pitchFamily="18" charset="0"/>
              <a:ea typeface="Roboto Slab Light"/>
              <a:cs typeface="Arial" panose="020B0604020202020204" pitchFamily="34" charset="0"/>
              <a:sym typeface="Roboto Slab Light"/>
            </a:endParaRPr>
          </a:p>
        </p:txBody>
      </p:sp>
      <p:sp>
        <p:nvSpPr>
          <p:cNvPr id="8" name="Text Placeholder 27">
            <a:extLst>
              <a:ext uri="{FF2B5EF4-FFF2-40B4-BE49-F238E27FC236}">
                <a16:creationId xmlns:a16="http://schemas.microsoft.com/office/drawing/2014/main" id="{3AB73765-F063-7DD6-5673-434D98856093}"/>
              </a:ext>
            </a:extLst>
          </p:cNvPr>
          <p:cNvSpPr txBox="1">
            <a:spLocks/>
          </p:cNvSpPr>
          <p:nvPr/>
        </p:nvSpPr>
        <p:spPr>
          <a:xfrm rot="5400000" flipH="1">
            <a:off x="5865620" y="-5874799"/>
            <a:ext cx="460762" cy="12191999"/>
          </a:xfrm>
          <a:prstGeom prst="rect">
            <a:avLst/>
          </a:prstGeom>
          <a:solidFill>
            <a:schemeClr val="accent4">
              <a:lumMod val="75000"/>
            </a:schemeClr>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2"/>
              </a:solidFill>
              <a:latin typeface="Arial" panose="020B0604020202020204" pitchFamily="34" charset="0"/>
            </a:endParaRPr>
          </a:p>
        </p:txBody>
      </p:sp>
      <p:sp>
        <p:nvSpPr>
          <p:cNvPr id="11" name="Google Shape;479;p64">
            <a:extLst>
              <a:ext uri="{FF2B5EF4-FFF2-40B4-BE49-F238E27FC236}">
                <a16:creationId xmlns:a16="http://schemas.microsoft.com/office/drawing/2014/main" id="{7FCBA463-6D57-204E-CB4A-F9BF42FC427C}"/>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marL="0" indent="0">
              <a:buNone/>
            </a:pPr>
            <a:r>
              <a:rPr lang="en-ZA" sz="1100" b="1">
                <a:solidFill>
                  <a:schemeClr val="bg1"/>
                </a:solidFill>
              </a:rPr>
              <a:t>ELEVATE SOLUTIONS</a:t>
            </a:r>
          </a:p>
        </p:txBody>
      </p:sp>
      <p:sp>
        <p:nvSpPr>
          <p:cNvPr id="13" name="Delay 12">
            <a:extLst>
              <a:ext uri="{FF2B5EF4-FFF2-40B4-BE49-F238E27FC236}">
                <a16:creationId xmlns:a16="http://schemas.microsoft.com/office/drawing/2014/main" id="{7B967315-52AB-14B0-061C-DD04A2CC65B8}"/>
              </a:ext>
            </a:extLst>
          </p:cNvPr>
          <p:cNvSpPr/>
          <p:nvPr/>
        </p:nvSpPr>
        <p:spPr>
          <a:xfrm rot="5400000">
            <a:off x="10198195" y="-11723"/>
            <a:ext cx="1524450" cy="1524450"/>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84C6246-EDAF-0BE8-9E9A-223ADCC42874}"/>
              </a:ext>
            </a:extLst>
          </p:cNvPr>
          <p:cNvSpPr/>
          <p:nvPr/>
        </p:nvSpPr>
        <p:spPr>
          <a:xfrm>
            <a:off x="10537143" y="451582"/>
            <a:ext cx="846555" cy="846555"/>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pic>
        <p:nvPicPr>
          <p:cNvPr id="15" name="Graphic 14">
            <a:extLst>
              <a:ext uri="{FF2B5EF4-FFF2-40B4-BE49-F238E27FC236}">
                <a16:creationId xmlns:a16="http://schemas.microsoft.com/office/drawing/2014/main" id="{C1D1E00F-8910-5FCE-3C2F-C26793553C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29481" y="581405"/>
            <a:ext cx="661878" cy="661878"/>
          </a:xfrm>
          <a:prstGeom prst="rect">
            <a:avLst/>
          </a:prstGeom>
        </p:spPr>
      </p:pic>
      <p:sp>
        <p:nvSpPr>
          <p:cNvPr id="16" name="Google Shape;410;p60">
            <a:extLst>
              <a:ext uri="{FF2B5EF4-FFF2-40B4-BE49-F238E27FC236}">
                <a16:creationId xmlns:a16="http://schemas.microsoft.com/office/drawing/2014/main" id="{8E3D8D93-F7B8-2375-4CB8-9576FCA0E5E2}"/>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30</a:t>
            </a:fld>
            <a:endParaRPr sz="1050" b="1">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16" name="Right Triangle 15">
            <a:extLst>
              <a:ext uri="{FF2B5EF4-FFF2-40B4-BE49-F238E27FC236}">
                <a16:creationId xmlns:a16="http://schemas.microsoft.com/office/drawing/2014/main" id="{21F1D9CC-22DA-9C4E-8B17-B130AB9F0BED}"/>
              </a:ext>
            </a:extLst>
          </p:cNvPr>
          <p:cNvSpPr/>
          <p:nvPr/>
        </p:nvSpPr>
        <p:spPr>
          <a:xfrm flipH="1">
            <a:off x="8188036" y="1629723"/>
            <a:ext cx="4003964" cy="5245150"/>
          </a:xfrm>
          <a:prstGeom prst="rtTriangl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latin typeface="Arial" panose="020B0604020202020204" pitchFamily="34" charset="0"/>
            </a:endParaRPr>
          </a:p>
        </p:txBody>
      </p:sp>
      <p:sp>
        <p:nvSpPr>
          <p:cNvPr id="17" name="Text Placeholder 27">
            <a:extLst>
              <a:ext uri="{FF2B5EF4-FFF2-40B4-BE49-F238E27FC236}">
                <a16:creationId xmlns:a16="http://schemas.microsoft.com/office/drawing/2014/main" id="{7EC1CB86-BB46-B9F6-7D95-8D4E3F47A7C1}"/>
              </a:ext>
            </a:extLst>
          </p:cNvPr>
          <p:cNvSpPr txBox="1">
            <a:spLocks/>
          </p:cNvSpPr>
          <p:nvPr/>
        </p:nvSpPr>
        <p:spPr>
          <a:xfrm rot="5400000" flipH="1">
            <a:off x="5896100" y="-5905279"/>
            <a:ext cx="460762" cy="12252960"/>
          </a:xfrm>
          <a:prstGeom prst="rect">
            <a:avLst/>
          </a:prstGeom>
          <a:solidFill>
            <a:schemeClr val="accent4">
              <a:lumMod val="75000"/>
            </a:schemeClr>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2"/>
              </a:solidFill>
              <a:latin typeface="Arial" panose="020B0604020202020204" pitchFamily="34" charset="0"/>
            </a:endParaRPr>
          </a:p>
        </p:txBody>
      </p:sp>
      <p:sp>
        <p:nvSpPr>
          <p:cNvPr id="20" name="Google Shape;479;p64">
            <a:extLst>
              <a:ext uri="{FF2B5EF4-FFF2-40B4-BE49-F238E27FC236}">
                <a16:creationId xmlns:a16="http://schemas.microsoft.com/office/drawing/2014/main" id="{21DB4F28-D127-C489-AED8-8476887A2F65}"/>
              </a:ext>
            </a:extLst>
          </p:cNvPr>
          <p:cNvSpPr txBox="1">
            <a:spLocks/>
          </p:cNvSpPr>
          <p:nvPr/>
        </p:nvSpPr>
        <p:spPr>
          <a:xfrm>
            <a:off x="97359" y="168873"/>
            <a:ext cx="7444264" cy="133429"/>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pPr marL="0" indent="0">
              <a:buNone/>
            </a:pPr>
            <a:r>
              <a:rPr lang="en-ZA" sz="1100" b="1">
                <a:solidFill>
                  <a:schemeClr val="bg1"/>
                </a:solidFill>
              </a:rPr>
              <a:t>ELEVATE SOLUTIONS</a:t>
            </a:r>
          </a:p>
        </p:txBody>
      </p:sp>
      <p:sp>
        <p:nvSpPr>
          <p:cNvPr id="22" name="Google Shape;315;p48">
            <a:extLst>
              <a:ext uri="{FF2B5EF4-FFF2-40B4-BE49-F238E27FC236}">
                <a16:creationId xmlns:a16="http://schemas.microsoft.com/office/drawing/2014/main" id="{A9010D7A-FE1C-98E9-C61F-DBBDB33BD42A}"/>
              </a:ext>
            </a:extLst>
          </p:cNvPr>
          <p:cNvSpPr txBox="1"/>
          <p:nvPr/>
        </p:nvSpPr>
        <p:spPr>
          <a:xfrm>
            <a:off x="469354" y="1145454"/>
            <a:ext cx="6778470" cy="5094572"/>
          </a:xfrm>
          <a:prstGeom prst="rect">
            <a:avLst/>
          </a:prstGeom>
          <a:noFill/>
          <a:ln>
            <a:noFill/>
          </a:ln>
        </p:spPr>
        <p:txBody>
          <a:bodyPr spcFirstLastPara="1" wrap="square" lIns="0" tIns="121900" rIns="121900" bIns="121900" anchor="t" anchorCtr="0">
            <a:noAutofit/>
          </a:bodyPr>
          <a:lstStyle/>
          <a:p>
            <a:pPr>
              <a:spcBef>
                <a:spcPts val="1600"/>
              </a:spcBef>
            </a:pPr>
            <a:r>
              <a:rPr lang="en-US" sz="3500" dirty="0">
                <a:solidFill>
                  <a:schemeClr val="accent1"/>
                </a:solidFill>
                <a:latin typeface="Georgia"/>
                <a:ea typeface="Helvetica Neue"/>
                <a:cs typeface="Arial"/>
                <a:sym typeface="Helvetica Neue"/>
              </a:rPr>
              <a:t>Messaging Examples</a:t>
            </a:r>
            <a:endParaRPr lang="en-US" sz="3500" dirty="0">
              <a:solidFill>
                <a:schemeClr val="accent1"/>
              </a:solidFill>
              <a:latin typeface="Georgia"/>
              <a:ea typeface="Helvetica Neue Light"/>
              <a:cs typeface="Arial"/>
              <a:sym typeface="Helvetica Neue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u="none" strike="noStrike" kern="0" cap="none" spc="0" normalizeH="0" baseline="0" noProof="0" dirty="0">
              <a:ln>
                <a:noFill/>
              </a:ln>
              <a:solidFill>
                <a:schemeClr val="accent1"/>
              </a:solidFill>
              <a:effectLst/>
              <a:uLnTx/>
              <a:uFillTx/>
              <a:latin typeface="Arial"/>
              <a:ea typeface="Roboto Slab Light"/>
              <a:cs typeface="Roboto Slab Light"/>
              <a:sym typeface="Roboto Slab Light"/>
            </a:endParaRPr>
          </a:p>
          <a:p>
            <a:pPr>
              <a:spcBef>
                <a:spcPts val="1333"/>
              </a:spcBef>
            </a:pPr>
            <a:r>
              <a:rPr lang="en-US" sz="1400" i="1" dirty="0">
                <a:solidFill>
                  <a:schemeClr val="tx2"/>
                </a:solidFill>
                <a:latin typeface="Arial"/>
                <a:ea typeface="Roboto Slab"/>
                <a:cs typeface="Arial"/>
                <a:sym typeface="Roboto Slab"/>
              </a:rPr>
              <a:t>One way to make college more affordable is to invest in financial aid programs that help first-time and returning college students </a:t>
            </a:r>
            <a:r>
              <a:rPr lang="en-US" sz="1400" b="1" i="1" dirty="0">
                <a:solidFill>
                  <a:schemeClr val="accent4"/>
                </a:solidFill>
                <a:latin typeface="Arial"/>
                <a:ea typeface="Roboto Slab"/>
                <a:cs typeface="Arial"/>
                <a:sym typeface="Roboto Slab"/>
              </a:rPr>
              <a:t>complete their degrees in a timely fashion by assisting with other costs of college, like books, housing, and transportation.</a:t>
            </a:r>
            <a:endParaRPr lang="en-US" sz="1400" b="1" i="1" dirty="0">
              <a:solidFill>
                <a:schemeClr val="accent4"/>
              </a:solidFill>
              <a:latin typeface="Arial"/>
              <a:ea typeface="Roboto Slab"/>
              <a:cs typeface="Arial"/>
            </a:endParaRPr>
          </a:p>
          <a:p>
            <a:endParaRPr lang="en-US" sz="1400" i="1" dirty="0">
              <a:solidFill>
                <a:schemeClr val="accent4"/>
              </a:solidFill>
              <a:latin typeface="Arial" panose="020B0604020202020204" pitchFamily="34" charset="0"/>
              <a:ea typeface="Roboto Slab"/>
              <a:cs typeface="Arial" panose="020B0604020202020204" pitchFamily="34" charset="0"/>
            </a:endParaRPr>
          </a:p>
          <a:p>
            <a:r>
              <a:rPr lang="en-US" sz="1400" i="1" dirty="0">
                <a:solidFill>
                  <a:schemeClr val="tx2"/>
                </a:solidFill>
                <a:latin typeface="Arial"/>
                <a:ea typeface="Roboto Slab"/>
                <a:cs typeface="Arial"/>
                <a:sym typeface="Roboto Slab"/>
              </a:rPr>
              <a:t>High schools and colleges can </a:t>
            </a:r>
            <a:r>
              <a:rPr lang="en-US" sz="1400" b="1" i="1" dirty="0">
                <a:solidFill>
                  <a:schemeClr val="accent4"/>
                </a:solidFill>
                <a:latin typeface="Arial"/>
                <a:ea typeface="Roboto Slab"/>
                <a:cs typeface="Arial"/>
                <a:sym typeface="Roboto Slab"/>
              </a:rPr>
              <a:t>hire more guidance counselors and advisors </a:t>
            </a:r>
            <a:r>
              <a:rPr lang="en-US" sz="1400" i="1" dirty="0">
                <a:solidFill>
                  <a:schemeClr val="tx2"/>
                </a:solidFill>
                <a:latin typeface="Arial"/>
                <a:ea typeface="Roboto Slab"/>
                <a:cs typeface="Arial"/>
                <a:sym typeface="Roboto Slab"/>
              </a:rPr>
              <a:t>to help students apply for college and financial aid and to ensure they are able to succeed once in college.</a:t>
            </a:r>
            <a:endParaRPr lang="en-US" sz="1400" i="1" dirty="0">
              <a:solidFill>
                <a:schemeClr val="tx2"/>
              </a:solidFill>
              <a:latin typeface="Arial"/>
              <a:ea typeface="Roboto Slab"/>
              <a:cs typeface="Arial"/>
            </a:endParaRPr>
          </a:p>
          <a:p>
            <a:endParaRPr lang="en-US" sz="1400" i="1" dirty="0">
              <a:solidFill>
                <a:schemeClr val="tx2"/>
              </a:solidFill>
              <a:latin typeface="Arial" panose="020B0604020202020204" pitchFamily="34" charset="0"/>
              <a:ea typeface="Roboto Slab"/>
              <a:cs typeface="Arial" panose="020B0604020202020204" pitchFamily="34" charset="0"/>
            </a:endParaRPr>
          </a:p>
          <a:p>
            <a:r>
              <a:rPr lang="en-US" sz="1400" b="1" i="1" dirty="0">
                <a:solidFill>
                  <a:schemeClr val="accent4"/>
                </a:solidFill>
                <a:latin typeface="Arial"/>
                <a:ea typeface="Roboto Slab"/>
                <a:cs typeface="Arial"/>
                <a:sym typeface="Roboto Slab"/>
              </a:rPr>
              <a:t>Leaders in California can work with family and education advocates </a:t>
            </a:r>
            <a:r>
              <a:rPr lang="en-US" sz="1400" i="1" dirty="0">
                <a:solidFill>
                  <a:schemeClr val="tx2"/>
                </a:solidFill>
                <a:latin typeface="Arial"/>
                <a:ea typeface="Roboto Slab"/>
                <a:cs typeface="Arial"/>
                <a:sym typeface="Roboto Slab"/>
              </a:rPr>
              <a:t>to make college and professional training programs accessible to those struggling to pay for college. They can: </a:t>
            </a:r>
            <a:endParaRPr lang="en-US" sz="1400" i="1" dirty="0">
              <a:solidFill>
                <a:schemeClr val="tx2"/>
              </a:solidFill>
              <a:highlight>
                <a:srgbClr val="FFFFFF"/>
              </a:highlight>
              <a:latin typeface="Arial" panose="020B0604020202020204" pitchFamily="34" charset="0"/>
              <a:ea typeface="Roboto Slab"/>
              <a:cs typeface="Arial" panose="020B0604020202020204" pitchFamily="34" charset="0"/>
            </a:endParaRPr>
          </a:p>
          <a:p>
            <a:pPr marL="233045" indent="-233045">
              <a:buClr>
                <a:schemeClr val="accent4"/>
              </a:buClr>
              <a:buFont typeface="Arial" panose="020B0604020202020204" pitchFamily="34" charset="0"/>
              <a:buChar char="•"/>
            </a:pPr>
            <a:r>
              <a:rPr lang="en-US" sz="1400" i="1" dirty="0">
                <a:solidFill>
                  <a:schemeClr val="tx2"/>
                </a:solidFill>
                <a:latin typeface="Arial"/>
                <a:ea typeface="Roboto Slab"/>
                <a:cs typeface="Arial"/>
                <a:sym typeface="Roboto Slab"/>
              </a:rPr>
              <a:t>Ensure that state and federal financial aid programs streamline their </a:t>
            </a:r>
            <a:br>
              <a:rPr lang="en-US" sz="1400" i="1" dirty="0">
                <a:solidFill>
                  <a:schemeClr val="tx2"/>
                </a:solidFill>
                <a:latin typeface="Arial"/>
                <a:ea typeface="Roboto Slab"/>
                <a:cs typeface="Arial"/>
                <a:sym typeface="Roboto Slab"/>
              </a:rPr>
            </a:br>
            <a:r>
              <a:rPr lang="en-US" sz="1400" i="1" dirty="0">
                <a:solidFill>
                  <a:schemeClr val="tx2"/>
                </a:solidFill>
                <a:latin typeface="Arial"/>
                <a:ea typeface="Roboto Slab"/>
                <a:cs typeface="Arial"/>
                <a:sym typeface="Roboto Slab"/>
              </a:rPr>
              <a:t>application process. </a:t>
            </a:r>
            <a:endParaRPr lang="en-US" sz="1400" i="1" dirty="0">
              <a:solidFill>
                <a:schemeClr val="tx2"/>
              </a:solidFill>
              <a:latin typeface="Arial" panose="020B0604020202020204" pitchFamily="34" charset="0"/>
              <a:ea typeface="Roboto Slab"/>
              <a:cs typeface="Arial" panose="020B0604020202020204" pitchFamily="34" charset="0"/>
            </a:endParaRPr>
          </a:p>
          <a:p>
            <a:pPr marL="233045" indent="-233045">
              <a:buClr>
                <a:schemeClr val="accent4"/>
              </a:buClr>
              <a:buFont typeface="Arial" panose="020B0604020202020204" pitchFamily="34" charset="0"/>
              <a:buChar char="•"/>
            </a:pPr>
            <a:r>
              <a:rPr lang="en-US" sz="1400" i="1" dirty="0">
                <a:solidFill>
                  <a:schemeClr val="tx2"/>
                </a:solidFill>
                <a:latin typeface="Arial"/>
                <a:ea typeface="Roboto Slab"/>
                <a:cs typeface="Arial"/>
                <a:sym typeface="Roboto Slab"/>
              </a:rPr>
              <a:t>Update eligibility requirements to align with current costs of living.</a:t>
            </a:r>
            <a:endParaRPr lang="en-US" sz="1400" i="1" dirty="0">
              <a:solidFill>
                <a:schemeClr val="tx2"/>
              </a:solidFill>
              <a:latin typeface="Arial"/>
              <a:ea typeface="Roboto Slab"/>
              <a:cs typeface="Arial"/>
            </a:endParaRPr>
          </a:p>
          <a:p>
            <a:pPr marL="233045" indent="-233045">
              <a:buClr>
                <a:schemeClr val="accent4"/>
              </a:buClr>
              <a:buFont typeface="Arial" panose="020B0604020202020204" pitchFamily="34" charset="0"/>
              <a:buChar char="•"/>
            </a:pPr>
            <a:r>
              <a:rPr lang="en-US" sz="1400" i="1" dirty="0">
                <a:solidFill>
                  <a:schemeClr val="tx2"/>
                </a:solidFill>
                <a:latin typeface="Arial"/>
                <a:ea typeface="Roboto Slab"/>
                <a:cs typeface="Arial"/>
                <a:sym typeface="Roboto Slab"/>
              </a:rPr>
              <a:t>Ask colleges to be more transparent about the costs of attending.</a:t>
            </a:r>
            <a:endParaRPr lang="en-US" sz="1400" i="1" dirty="0">
              <a:solidFill>
                <a:schemeClr val="tx2"/>
              </a:solidFill>
              <a:latin typeface="Arial"/>
              <a:ea typeface="Roboto Slab"/>
              <a:cs typeface="Arial"/>
            </a:endParaRPr>
          </a:p>
          <a:p>
            <a:endParaRPr lang="en-US" sz="1400" i="1" dirty="0">
              <a:solidFill>
                <a:schemeClr val="tx2"/>
              </a:solidFill>
              <a:latin typeface="Arial" panose="020B0604020202020204" pitchFamily="34" charset="0"/>
              <a:ea typeface="Roboto Slab"/>
              <a:cs typeface="Arial" panose="020B0604020202020204" pitchFamily="34" charset="0"/>
            </a:endParaRPr>
          </a:p>
          <a:p>
            <a:r>
              <a:rPr lang="en-US" sz="1400" i="1" dirty="0">
                <a:solidFill>
                  <a:schemeClr val="tx2"/>
                </a:solidFill>
                <a:latin typeface="Arial"/>
                <a:ea typeface="Roboto Slab"/>
                <a:cs typeface="Arial"/>
                <a:sym typeface="Roboto Slab"/>
              </a:rPr>
              <a:t>We should </a:t>
            </a:r>
            <a:r>
              <a:rPr lang="en-US" sz="1400" b="1" i="1" dirty="0">
                <a:solidFill>
                  <a:schemeClr val="accent4"/>
                </a:solidFill>
                <a:latin typeface="Arial"/>
                <a:ea typeface="Roboto Slab"/>
                <a:cs typeface="Arial"/>
                <a:sym typeface="Roboto Slab"/>
              </a:rPr>
              <a:t>encourage programs that make it easier for adults and parents returning to school to keep their jobs</a:t>
            </a:r>
            <a:r>
              <a:rPr lang="en-US" sz="1400" b="1" i="1" dirty="0">
                <a:solidFill>
                  <a:schemeClr val="tx2"/>
                </a:solidFill>
                <a:latin typeface="Arial"/>
                <a:ea typeface="Roboto Slab"/>
                <a:cs typeface="Arial"/>
                <a:sym typeface="Roboto Slab"/>
              </a:rPr>
              <a:t> </a:t>
            </a:r>
            <a:r>
              <a:rPr lang="en-US" sz="1400" i="1" dirty="0">
                <a:solidFill>
                  <a:schemeClr val="tx2"/>
                </a:solidFill>
                <a:latin typeface="Arial"/>
                <a:ea typeface="Roboto Slab"/>
                <a:cs typeface="Arial"/>
                <a:sym typeface="Roboto Slab"/>
              </a:rPr>
              <a:t>while they finish their degrees.</a:t>
            </a:r>
            <a:endParaRPr lang="en-US" sz="1400" i="1" dirty="0">
              <a:solidFill>
                <a:schemeClr val="tx2"/>
              </a:solidFill>
              <a:latin typeface="Arial"/>
              <a:ea typeface="Roboto Slab Light"/>
              <a:cs typeface="Arial"/>
              <a:sym typeface="Roboto Slab Light"/>
            </a:endParaRPr>
          </a:p>
        </p:txBody>
      </p:sp>
      <p:sp>
        <p:nvSpPr>
          <p:cNvPr id="23" name="Delay 22">
            <a:extLst>
              <a:ext uri="{FF2B5EF4-FFF2-40B4-BE49-F238E27FC236}">
                <a16:creationId xmlns:a16="http://schemas.microsoft.com/office/drawing/2014/main" id="{C877AF21-5512-78D8-9505-CA082DA3CE92}"/>
              </a:ext>
            </a:extLst>
          </p:cNvPr>
          <p:cNvSpPr/>
          <p:nvPr/>
        </p:nvSpPr>
        <p:spPr>
          <a:xfrm rot="5400000">
            <a:off x="10198195" y="-11723"/>
            <a:ext cx="1524450" cy="1524450"/>
          </a:xfrm>
          <a:prstGeom prst="flowChartDelay">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1B8481-AF2E-3157-5DDD-11C9CA77DBFF}"/>
              </a:ext>
            </a:extLst>
          </p:cNvPr>
          <p:cNvSpPr/>
          <p:nvPr/>
        </p:nvSpPr>
        <p:spPr>
          <a:xfrm>
            <a:off x="10537143" y="451582"/>
            <a:ext cx="846555" cy="846555"/>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pic>
        <p:nvPicPr>
          <p:cNvPr id="25" name="Graphic 24">
            <a:extLst>
              <a:ext uri="{FF2B5EF4-FFF2-40B4-BE49-F238E27FC236}">
                <a16:creationId xmlns:a16="http://schemas.microsoft.com/office/drawing/2014/main" id="{F4D4A030-3CF6-6F48-6997-5355BCFCCB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9481" y="581405"/>
            <a:ext cx="661878" cy="661878"/>
          </a:xfrm>
          <a:prstGeom prst="rect">
            <a:avLst/>
          </a:prstGeom>
        </p:spPr>
      </p:pic>
      <p:sp>
        <p:nvSpPr>
          <p:cNvPr id="26" name="Google Shape;410;p60">
            <a:extLst>
              <a:ext uri="{FF2B5EF4-FFF2-40B4-BE49-F238E27FC236}">
                <a16:creationId xmlns:a16="http://schemas.microsoft.com/office/drawing/2014/main" id="{B16E48F9-BEC1-5E96-486B-434A2D3B65FD}"/>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31</a:t>
            </a:fld>
            <a:endParaRPr sz="1050" b="1">
              <a:solidFill>
                <a:schemeClr val="bg1"/>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AE9BDF06-AF67-8C5D-72FE-5EF8D3F3D66C}"/>
              </a:ext>
            </a:extLst>
          </p:cNvPr>
          <p:cNvPicPr>
            <a:picLocks noChangeAspect="1"/>
          </p:cNvPicPr>
          <p:nvPr/>
        </p:nvPicPr>
        <p:blipFill>
          <a:blip r:embed="rId5"/>
          <a:srcRect l="16701" r="16701"/>
          <a:stretch/>
        </p:blipFill>
        <p:spPr>
          <a:xfrm>
            <a:off x="7469205" y="1708505"/>
            <a:ext cx="4423982" cy="4426783"/>
          </a:xfrm>
          <a:prstGeom prst="ellipse">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0"/>
        <p:cNvGrpSpPr/>
        <p:nvPr/>
      </p:nvGrpSpPr>
      <p:grpSpPr>
        <a:xfrm>
          <a:off x="0" y="0"/>
          <a:ext cx="0" cy="0"/>
          <a:chOff x="0" y="0"/>
          <a:chExt cx="0" cy="0"/>
        </a:xfrm>
      </p:grpSpPr>
      <p:sp>
        <p:nvSpPr>
          <p:cNvPr id="2" name="Rectangle 1">
            <a:extLst>
              <a:ext uri="{FF2B5EF4-FFF2-40B4-BE49-F238E27FC236}">
                <a16:creationId xmlns:a16="http://schemas.microsoft.com/office/drawing/2014/main" id="{2C1C452C-36BA-98B4-D4F0-DAE2BD8882CF}"/>
              </a:ext>
            </a:extLst>
          </p:cNvPr>
          <p:cNvSpPr/>
          <p:nvPr/>
        </p:nvSpPr>
        <p:spPr>
          <a:xfrm>
            <a:off x="0" y="0"/>
            <a:ext cx="12192000" cy="17312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Rectangle 2">
            <a:extLst>
              <a:ext uri="{FF2B5EF4-FFF2-40B4-BE49-F238E27FC236}">
                <a16:creationId xmlns:a16="http://schemas.microsoft.com/office/drawing/2014/main" id="{846D2B85-C0C5-BA99-46F0-4693E5E85FDD}"/>
              </a:ext>
            </a:extLst>
          </p:cNvPr>
          <p:cNvSpPr/>
          <p:nvPr/>
        </p:nvSpPr>
        <p:spPr>
          <a:xfrm>
            <a:off x="0" y="1731264"/>
            <a:ext cx="12192000" cy="511963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Google Shape;612;p78"/>
          <p:cNvSpPr txBox="1">
            <a:spLocks noGrp="1"/>
          </p:cNvSpPr>
          <p:nvPr>
            <p:ph type="title"/>
          </p:nvPr>
        </p:nvSpPr>
        <p:spPr>
          <a:xfrm>
            <a:off x="579772" y="4249499"/>
            <a:ext cx="11391600" cy="1731264"/>
          </a:xfrm>
          <a:prstGeom prst="rect">
            <a:avLst/>
          </a:prstGeom>
          <a:noFill/>
          <a:ln>
            <a:noFill/>
          </a:ln>
        </p:spPr>
        <p:txBody>
          <a:bodyPr spcFirstLastPara="1" vert="horz" wrap="square" lIns="0" tIns="12700" rIns="0" bIns="0" rtlCol="0" anchor="ctr" anchorCtr="0">
            <a:noAutofit/>
          </a:bodyPr>
          <a:lstStyle/>
          <a:p>
            <a:pPr>
              <a:buClr>
                <a:srgbClr val="FFFFFF"/>
              </a:buClr>
              <a:buSzPts val="900"/>
            </a:pPr>
            <a:r>
              <a:rPr lang="en" sz="3600">
                <a:solidFill>
                  <a:srgbClr val="FFFFFF"/>
                </a:solidFill>
                <a:latin typeface="Georgia"/>
                <a:ea typeface="Proxima Nova"/>
                <a:cs typeface="Arial"/>
                <a:sym typeface="Proxima Nova"/>
              </a:rPr>
              <a:t>Appendix: </a:t>
            </a:r>
            <a:br>
              <a:rPr lang="en" sz="3600">
                <a:ea typeface="Proxima Nova"/>
                <a:cs typeface="Arial" panose="020B0604020202020204" pitchFamily="34" charset="0"/>
              </a:rPr>
            </a:br>
            <a:r>
              <a:rPr lang="en" sz="3600">
                <a:solidFill>
                  <a:srgbClr val="FFFFFF"/>
                </a:solidFill>
                <a:latin typeface="Georgia"/>
                <a:ea typeface="Proxima Nova"/>
                <a:cs typeface="Arial"/>
                <a:sym typeface="Proxima Nova"/>
              </a:rPr>
              <a:t>More About This Guide &amp; Additional Resources</a:t>
            </a:r>
            <a:endParaRPr sz="3600">
              <a:highlight>
                <a:srgbClr val="C00000"/>
              </a:highlight>
              <a:ea typeface="Proxima Nova"/>
              <a:cs typeface="Arial" panose="020B0604020202020204" pitchFamily="34" charset="0"/>
              <a:sym typeface="Proxima Nova"/>
            </a:endParaRPr>
          </a:p>
        </p:txBody>
      </p:sp>
      <p:sp>
        <p:nvSpPr>
          <p:cNvPr id="4" name="Google Shape;410;p60">
            <a:extLst>
              <a:ext uri="{FF2B5EF4-FFF2-40B4-BE49-F238E27FC236}">
                <a16:creationId xmlns:a16="http://schemas.microsoft.com/office/drawing/2014/main" id="{483274D1-8276-484F-F348-36006FB0A7B8}"/>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32</a:t>
            </a:fld>
            <a:endParaRPr sz="105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090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5" name="Title 1">
            <a:extLst>
              <a:ext uri="{FF2B5EF4-FFF2-40B4-BE49-F238E27FC236}">
                <a16:creationId xmlns:a16="http://schemas.microsoft.com/office/drawing/2014/main" id="{38C6F6A0-3912-1247-52D4-EAD9DB9506E0}"/>
              </a:ext>
            </a:extLst>
          </p:cNvPr>
          <p:cNvSpPr>
            <a:spLocks noGrp="1"/>
          </p:cNvSpPr>
          <p:nvPr>
            <p:ph type="title"/>
          </p:nvPr>
        </p:nvSpPr>
        <p:spPr>
          <a:xfrm>
            <a:off x="3183539" y="1214097"/>
            <a:ext cx="9024078" cy="970431"/>
          </a:xfrm>
        </p:spPr>
        <p:txBody>
          <a:bodyPr anchor="t">
            <a:normAutofit fontScale="90000"/>
          </a:bodyPr>
          <a:lstStyle/>
          <a:p>
            <a:r>
              <a:rPr lang="en-US" sz="3600" dirty="0">
                <a:latin typeface="Georgia" panose="02040502050405020303" pitchFamily="18" charset="0"/>
              </a:rPr>
              <a:t>Understanding Audiences and the Public Conversation About College Affordability </a:t>
            </a:r>
          </a:p>
        </p:txBody>
      </p:sp>
      <p:sp>
        <p:nvSpPr>
          <p:cNvPr id="6" name="Text Placeholder 27">
            <a:extLst>
              <a:ext uri="{FF2B5EF4-FFF2-40B4-BE49-F238E27FC236}">
                <a16:creationId xmlns:a16="http://schemas.microsoft.com/office/drawing/2014/main" id="{298855A6-318F-E3E0-D26D-C657831729CE}"/>
              </a:ext>
            </a:extLst>
          </p:cNvPr>
          <p:cNvSpPr txBox="1">
            <a:spLocks/>
          </p:cNvSpPr>
          <p:nvPr/>
        </p:nvSpPr>
        <p:spPr>
          <a:xfrm flipH="1">
            <a:off x="3055347" y="1314458"/>
            <a:ext cx="64303" cy="822960"/>
          </a:xfrm>
          <a:prstGeom prst="rect">
            <a:avLst/>
          </a:prstGeom>
          <a:solidFill>
            <a:schemeClr val="accent3"/>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4"/>
              </a:solidFill>
              <a:latin typeface="Arial" panose="020B0604020202020204" pitchFamily="34" charset="0"/>
            </a:endParaRPr>
          </a:p>
        </p:txBody>
      </p:sp>
      <p:sp>
        <p:nvSpPr>
          <p:cNvPr id="12" name="TextBox 11">
            <a:extLst>
              <a:ext uri="{FF2B5EF4-FFF2-40B4-BE49-F238E27FC236}">
                <a16:creationId xmlns:a16="http://schemas.microsoft.com/office/drawing/2014/main" id="{99CF52BB-92F8-1537-F811-E599737FB504}"/>
              </a:ext>
            </a:extLst>
          </p:cNvPr>
          <p:cNvSpPr txBox="1"/>
          <p:nvPr/>
        </p:nvSpPr>
        <p:spPr>
          <a:xfrm>
            <a:off x="3263291" y="4128309"/>
            <a:ext cx="8571033" cy="1515594"/>
          </a:xfrm>
          <a:prstGeom prst="rect">
            <a:avLst/>
          </a:prstGeom>
          <a:noFill/>
        </p:spPr>
        <p:txBody>
          <a:bodyPr wrap="square" lIns="91440" tIns="45720" rIns="91440" bIns="45720" numCol="3" spcCol="274320" anchor="t">
            <a:noAutofit/>
          </a:bodyPr>
          <a:lstStyle/>
          <a:p>
            <a:pPr>
              <a:lnSpc>
                <a:spcPct val="115000"/>
              </a:lnSpc>
              <a:spcBef>
                <a:spcPts val="1000"/>
              </a:spcBef>
            </a:pPr>
            <a:r>
              <a:rPr lang="en-US" sz="1200" dirty="0">
                <a:solidFill>
                  <a:schemeClr val="tx2"/>
                </a:solidFill>
                <a:latin typeface="Arial"/>
                <a:ea typeface="Montserrat"/>
                <a:cs typeface="Arial"/>
                <a:sym typeface="Montserrat"/>
              </a:rPr>
              <a:t>This project also benefited from the guidance of partners and organizations working with the Evelyn and Walter Haas, Jr. Fund’s college success strategy. While we recognize that college is not the right path for every young person in California, we know that right now, we are leaving too many young people’s dreams of higher education unfulfilled. We hope that the messaging recommendations and resources contained in this guide will help our advocates and partners communicate more successfully to remind everyone of the promise and opportunity represented by a college certificate or degree.  </a:t>
            </a:r>
            <a:endParaRPr lang="en-US" sz="1200" dirty="0">
              <a:solidFill>
                <a:schemeClr val="tx2"/>
              </a:solidFill>
              <a:latin typeface="Arial" panose="020B0604020202020204" pitchFamily="34" charset="0"/>
              <a:ea typeface="Montserrat"/>
              <a:cs typeface="Arial" panose="020B0604020202020204" pitchFamily="34" charset="0"/>
              <a:sym typeface="Montserrat"/>
            </a:endParaRPr>
          </a:p>
        </p:txBody>
      </p:sp>
      <p:pic>
        <p:nvPicPr>
          <p:cNvPr id="18" name="Picture 17">
            <a:extLst>
              <a:ext uri="{FF2B5EF4-FFF2-40B4-BE49-F238E27FC236}">
                <a16:creationId xmlns:a16="http://schemas.microsoft.com/office/drawing/2014/main" id="{0A634AF3-D697-C983-2487-891D9D4260A2}"/>
              </a:ext>
            </a:extLst>
          </p:cNvPr>
          <p:cNvPicPr>
            <a:picLocks noChangeAspect="1"/>
          </p:cNvPicPr>
          <p:nvPr/>
        </p:nvPicPr>
        <p:blipFill rotWithShape="1">
          <a:blip r:embed="rId3"/>
          <a:srcRect l="30248" r="10236"/>
          <a:stretch/>
        </p:blipFill>
        <p:spPr>
          <a:xfrm flipH="1">
            <a:off x="-72297" y="0"/>
            <a:ext cx="2719385" cy="6860470"/>
          </a:xfrm>
          <a:prstGeom prst="rect">
            <a:avLst/>
          </a:prstGeom>
        </p:spPr>
      </p:pic>
      <p:sp>
        <p:nvSpPr>
          <p:cNvPr id="20" name="Google Shape;410;p60">
            <a:extLst>
              <a:ext uri="{FF2B5EF4-FFF2-40B4-BE49-F238E27FC236}">
                <a16:creationId xmlns:a16="http://schemas.microsoft.com/office/drawing/2014/main" id="{3FEC9DC8-F8F1-2ED4-4850-5DBFABA0C0FF}"/>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33</a:t>
            </a:fld>
            <a:endParaRPr sz="1050" b="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5291C1-61B6-5008-2E7E-C8794AE316DE}"/>
              </a:ext>
            </a:extLst>
          </p:cNvPr>
          <p:cNvSpPr txBox="1"/>
          <p:nvPr/>
        </p:nvSpPr>
        <p:spPr>
          <a:xfrm>
            <a:off x="3263291" y="2463921"/>
            <a:ext cx="7214419" cy="138499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2"/>
                </a:solidFill>
                <a:latin typeface="Georgia"/>
              </a:rPr>
              <a:t>The Evelyn and Walter Haas, Jr. Fund works to advance equality and justice so every person can thrive and live life with dignity and hope. As part of this work, the Fund works to level the playing field in higher education by funding strategies to reduce the financial barriers to a college degree so that more Americans, especially working- and middle-class families and African Americans and Latinos, can access a college education and the opportunities that come with it.</a:t>
            </a:r>
            <a:endParaRPr lang="en-US" dirty="0">
              <a:solidFill>
                <a:schemeClr val="tx2"/>
              </a:solidFill>
              <a:cs typeface="Calibri"/>
            </a:endParaRPr>
          </a:p>
        </p:txBody>
      </p:sp>
    </p:spTree>
    <p:extLst>
      <p:ext uri="{BB962C8B-B14F-4D97-AF65-F5344CB8AC3E}">
        <p14:creationId xmlns:p14="http://schemas.microsoft.com/office/powerpoint/2010/main" val="2410224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6"/>
        <p:cNvGrpSpPr/>
        <p:nvPr/>
      </p:nvGrpSpPr>
      <p:grpSpPr>
        <a:xfrm>
          <a:off x="0" y="0"/>
          <a:ext cx="0" cy="0"/>
          <a:chOff x="0" y="0"/>
          <a:chExt cx="0" cy="0"/>
        </a:xfrm>
      </p:grpSpPr>
      <p:pic>
        <p:nvPicPr>
          <p:cNvPr id="3" name="Picture 2">
            <a:extLst>
              <a:ext uri="{FF2B5EF4-FFF2-40B4-BE49-F238E27FC236}">
                <a16:creationId xmlns:a16="http://schemas.microsoft.com/office/drawing/2014/main" id="{7E94881E-49F5-A1BB-40D1-0497211D187B}"/>
              </a:ext>
            </a:extLst>
          </p:cNvPr>
          <p:cNvPicPr>
            <a:picLocks noChangeAspect="1"/>
          </p:cNvPicPr>
          <p:nvPr/>
        </p:nvPicPr>
        <p:blipFill rotWithShape="1">
          <a:blip r:embed="rId3"/>
          <a:srcRect l="-4102" r="27074"/>
          <a:stretch/>
        </p:blipFill>
        <p:spPr>
          <a:xfrm>
            <a:off x="4268030" y="-1"/>
            <a:ext cx="7923970" cy="6858001"/>
          </a:xfrm>
          <a:prstGeom prst="rect">
            <a:avLst/>
          </a:prstGeom>
        </p:spPr>
      </p:pic>
      <p:sp>
        <p:nvSpPr>
          <p:cNvPr id="2" name="Rectangle 7">
            <a:extLst>
              <a:ext uri="{FF2B5EF4-FFF2-40B4-BE49-F238E27FC236}">
                <a16:creationId xmlns:a16="http://schemas.microsoft.com/office/drawing/2014/main" id="{7B1BC8D6-1169-0B59-C4A2-950986DA0C60}"/>
              </a:ext>
            </a:extLst>
          </p:cNvPr>
          <p:cNvSpPr/>
          <p:nvPr/>
        </p:nvSpPr>
        <p:spPr>
          <a:xfrm flipV="1">
            <a:off x="4129873" y="-19252"/>
            <a:ext cx="4253514" cy="6877251"/>
          </a:xfrm>
          <a:custGeom>
            <a:avLst/>
            <a:gdLst>
              <a:gd name="connsiteX0" fmla="*/ 0 w 12192000"/>
              <a:gd name="connsiteY0" fmla="*/ 0 h 6104827"/>
              <a:gd name="connsiteX1" fmla="*/ 12192000 w 12192000"/>
              <a:gd name="connsiteY1" fmla="*/ 0 h 6104827"/>
              <a:gd name="connsiteX2" fmla="*/ 12192000 w 12192000"/>
              <a:gd name="connsiteY2" fmla="*/ 6104827 h 6104827"/>
              <a:gd name="connsiteX3" fmla="*/ 0 w 12192000"/>
              <a:gd name="connsiteY3" fmla="*/ 6104827 h 6104827"/>
              <a:gd name="connsiteX4" fmla="*/ 0 w 12192000"/>
              <a:gd name="connsiteY4" fmla="*/ 0 h 6104827"/>
              <a:gd name="connsiteX0" fmla="*/ 0 w 12192000"/>
              <a:gd name="connsiteY0" fmla="*/ 0 h 6104827"/>
              <a:gd name="connsiteX1" fmla="*/ 12192000 w 12192000"/>
              <a:gd name="connsiteY1" fmla="*/ 0 h 6104827"/>
              <a:gd name="connsiteX2" fmla="*/ 7091362 w 12192000"/>
              <a:gd name="connsiteY2" fmla="*/ 6090539 h 6104827"/>
              <a:gd name="connsiteX3" fmla="*/ 0 w 12192000"/>
              <a:gd name="connsiteY3" fmla="*/ 6104827 h 6104827"/>
              <a:gd name="connsiteX4" fmla="*/ 0 w 12192000"/>
              <a:gd name="connsiteY4" fmla="*/ 0 h 6104827"/>
              <a:gd name="connsiteX0" fmla="*/ 0 w 12192000"/>
              <a:gd name="connsiteY0" fmla="*/ 0 h 6862065"/>
              <a:gd name="connsiteX1" fmla="*/ 12192000 w 12192000"/>
              <a:gd name="connsiteY1" fmla="*/ 757238 h 6862065"/>
              <a:gd name="connsiteX2" fmla="*/ 7091362 w 12192000"/>
              <a:gd name="connsiteY2" fmla="*/ 6847777 h 6862065"/>
              <a:gd name="connsiteX3" fmla="*/ 0 w 12192000"/>
              <a:gd name="connsiteY3" fmla="*/ 6862065 h 6862065"/>
              <a:gd name="connsiteX4" fmla="*/ 0 w 12192000"/>
              <a:gd name="connsiteY4" fmla="*/ 0 h 6862065"/>
              <a:gd name="connsiteX0" fmla="*/ 0 w 12192000"/>
              <a:gd name="connsiteY0" fmla="*/ 0 h 6862065"/>
              <a:gd name="connsiteX1" fmla="*/ 12192000 w 12192000"/>
              <a:gd name="connsiteY1" fmla="*/ 757238 h 6862065"/>
              <a:gd name="connsiteX2" fmla="*/ 7091362 w 12192000"/>
              <a:gd name="connsiteY2" fmla="*/ 6847777 h 6862065"/>
              <a:gd name="connsiteX3" fmla="*/ 0 w 12192000"/>
              <a:gd name="connsiteY3" fmla="*/ 6862065 h 6862065"/>
              <a:gd name="connsiteX4" fmla="*/ 0 w 12192000"/>
              <a:gd name="connsiteY4" fmla="*/ 0 h 6862065"/>
              <a:gd name="connsiteX0" fmla="*/ 0 w 12295961"/>
              <a:gd name="connsiteY0" fmla="*/ 401584 h 7263649"/>
              <a:gd name="connsiteX1" fmla="*/ 9672638 w 12295961"/>
              <a:gd name="connsiteY1" fmla="*/ 848561 h 7263649"/>
              <a:gd name="connsiteX2" fmla="*/ 12192000 w 12295961"/>
              <a:gd name="connsiteY2" fmla="*/ 1158822 h 7263649"/>
              <a:gd name="connsiteX3" fmla="*/ 7091362 w 12295961"/>
              <a:gd name="connsiteY3" fmla="*/ 7249361 h 7263649"/>
              <a:gd name="connsiteX4" fmla="*/ 0 w 12295961"/>
              <a:gd name="connsiteY4" fmla="*/ 7263649 h 7263649"/>
              <a:gd name="connsiteX5" fmla="*/ 0 w 12295961"/>
              <a:gd name="connsiteY5" fmla="*/ 401584 h 7263649"/>
              <a:gd name="connsiteX0" fmla="*/ 0 w 13165856"/>
              <a:gd name="connsiteY0" fmla="*/ 499293 h 7361358"/>
              <a:gd name="connsiteX1" fmla="*/ 12144375 w 13165856"/>
              <a:gd name="connsiteY1" fmla="*/ 517644 h 7361358"/>
              <a:gd name="connsiteX2" fmla="*/ 12192000 w 13165856"/>
              <a:gd name="connsiteY2" fmla="*/ 1256531 h 7361358"/>
              <a:gd name="connsiteX3" fmla="*/ 7091362 w 13165856"/>
              <a:gd name="connsiteY3" fmla="*/ 7347070 h 7361358"/>
              <a:gd name="connsiteX4" fmla="*/ 0 w 13165856"/>
              <a:gd name="connsiteY4" fmla="*/ 7361358 h 7361358"/>
              <a:gd name="connsiteX5" fmla="*/ 0 w 13165856"/>
              <a:gd name="connsiteY5" fmla="*/ 499293 h 7361358"/>
              <a:gd name="connsiteX0" fmla="*/ 0 w 13165856"/>
              <a:gd name="connsiteY0" fmla="*/ 0 h 6862065"/>
              <a:gd name="connsiteX1" fmla="*/ 12144375 w 13165856"/>
              <a:gd name="connsiteY1" fmla="*/ 18351 h 6862065"/>
              <a:gd name="connsiteX2" fmla="*/ 12192000 w 13165856"/>
              <a:gd name="connsiteY2" fmla="*/ 757238 h 6862065"/>
              <a:gd name="connsiteX3" fmla="*/ 7091362 w 13165856"/>
              <a:gd name="connsiteY3" fmla="*/ 6847777 h 6862065"/>
              <a:gd name="connsiteX4" fmla="*/ 0 w 13165856"/>
              <a:gd name="connsiteY4" fmla="*/ 6862065 h 6862065"/>
              <a:gd name="connsiteX5" fmla="*/ 0 w 13165856"/>
              <a:gd name="connsiteY5" fmla="*/ 0 h 6862065"/>
              <a:gd name="connsiteX0" fmla="*/ 0 w 13161328"/>
              <a:gd name="connsiteY0" fmla="*/ 141139 h 7003204"/>
              <a:gd name="connsiteX1" fmla="*/ 12144375 w 13161328"/>
              <a:gd name="connsiteY1" fmla="*/ 159490 h 7003204"/>
              <a:gd name="connsiteX2" fmla="*/ 12177713 w 13161328"/>
              <a:gd name="connsiteY2" fmla="*/ 569765 h 7003204"/>
              <a:gd name="connsiteX3" fmla="*/ 7091362 w 13161328"/>
              <a:gd name="connsiteY3" fmla="*/ 6988916 h 7003204"/>
              <a:gd name="connsiteX4" fmla="*/ 0 w 13161328"/>
              <a:gd name="connsiteY4" fmla="*/ 7003204 h 7003204"/>
              <a:gd name="connsiteX5" fmla="*/ 0 w 13161328"/>
              <a:gd name="connsiteY5" fmla="*/ 141139 h 7003204"/>
              <a:gd name="connsiteX0" fmla="*/ 0 w 12349989"/>
              <a:gd name="connsiteY0" fmla="*/ 0 h 6862065"/>
              <a:gd name="connsiteX1" fmla="*/ 12144375 w 12349989"/>
              <a:gd name="connsiteY1" fmla="*/ 18351 h 6862065"/>
              <a:gd name="connsiteX2" fmla="*/ 7091362 w 12349989"/>
              <a:gd name="connsiteY2" fmla="*/ 6847777 h 6862065"/>
              <a:gd name="connsiteX3" fmla="*/ 0 w 12349989"/>
              <a:gd name="connsiteY3" fmla="*/ 6862065 h 6862065"/>
              <a:gd name="connsiteX4" fmla="*/ 0 w 12349989"/>
              <a:gd name="connsiteY4" fmla="*/ 0 h 6862065"/>
              <a:gd name="connsiteX0" fmla="*/ 0 w 12144375"/>
              <a:gd name="connsiteY0" fmla="*/ 0 h 6862065"/>
              <a:gd name="connsiteX1" fmla="*/ 12144375 w 12144375"/>
              <a:gd name="connsiteY1" fmla="*/ 18351 h 6862065"/>
              <a:gd name="connsiteX2" fmla="*/ 7091362 w 12144375"/>
              <a:gd name="connsiteY2" fmla="*/ 6847777 h 6862065"/>
              <a:gd name="connsiteX3" fmla="*/ 0 w 12144375"/>
              <a:gd name="connsiteY3" fmla="*/ 6862065 h 6862065"/>
              <a:gd name="connsiteX4" fmla="*/ 0 w 12144375"/>
              <a:gd name="connsiteY4" fmla="*/ 0 h 6862065"/>
              <a:gd name="connsiteX0" fmla="*/ 0 w 12144375"/>
              <a:gd name="connsiteY0" fmla="*/ 0 h 6862065"/>
              <a:gd name="connsiteX1" fmla="*/ 12144375 w 12144375"/>
              <a:gd name="connsiteY1" fmla="*/ 18351 h 6862065"/>
              <a:gd name="connsiteX2" fmla="*/ 8803784 w 12144375"/>
              <a:gd name="connsiteY2" fmla="*/ 6798477 h 6862065"/>
              <a:gd name="connsiteX3" fmla="*/ 0 w 12144375"/>
              <a:gd name="connsiteY3" fmla="*/ 6862065 h 6862065"/>
              <a:gd name="connsiteX4" fmla="*/ 0 w 12144375"/>
              <a:gd name="connsiteY4" fmla="*/ 0 h 6862065"/>
              <a:gd name="connsiteX0" fmla="*/ 0 w 10747837"/>
              <a:gd name="connsiteY0" fmla="*/ 0 h 6862065"/>
              <a:gd name="connsiteX1" fmla="*/ 10747837 w 10747837"/>
              <a:gd name="connsiteY1" fmla="*/ 18351 h 6862065"/>
              <a:gd name="connsiteX2" fmla="*/ 8803784 w 10747837"/>
              <a:gd name="connsiteY2" fmla="*/ 6798477 h 6862065"/>
              <a:gd name="connsiteX3" fmla="*/ 0 w 10747837"/>
              <a:gd name="connsiteY3" fmla="*/ 6862065 h 6862065"/>
              <a:gd name="connsiteX4" fmla="*/ 0 w 10747837"/>
              <a:gd name="connsiteY4" fmla="*/ 0 h 6862065"/>
              <a:gd name="connsiteX0" fmla="*/ 0 w 9941502"/>
              <a:gd name="connsiteY0" fmla="*/ 0 h 6862065"/>
              <a:gd name="connsiteX1" fmla="*/ 9941502 w 9941502"/>
              <a:gd name="connsiteY1" fmla="*/ 1918 h 6862065"/>
              <a:gd name="connsiteX2" fmla="*/ 8803784 w 9941502"/>
              <a:gd name="connsiteY2" fmla="*/ 6798477 h 6862065"/>
              <a:gd name="connsiteX3" fmla="*/ 0 w 9941502"/>
              <a:gd name="connsiteY3" fmla="*/ 6862065 h 6862065"/>
              <a:gd name="connsiteX4" fmla="*/ 0 w 9941502"/>
              <a:gd name="connsiteY4" fmla="*/ 0 h 6862065"/>
              <a:gd name="connsiteX0" fmla="*/ 0 w 9941502"/>
              <a:gd name="connsiteY0" fmla="*/ 0 h 6798477"/>
              <a:gd name="connsiteX1" fmla="*/ 9941502 w 9941502"/>
              <a:gd name="connsiteY1" fmla="*/ 1918 h 6798477"/>
              <a:gd name="connsiteX2" fmla="*/ 8803784 w 9941502"/>
              <a:gd name="connsiteY2" fmla="*/ 6798477 h 6798477"/>
              <a:gd name="connsiteX3" fmla="*/ 0 w 9941502"/>
              <a:gd name="connsiteY3" fmla="*/ 6786745 h 6798477"/>
              <a:gd name="connsiteX4" fmla="*/ 0 w 9941502"/>
              <a:gd name="connsiteY4" fmla="*/ 0 h 6798477"/>
              <a:gd name="connsiteX0" fmla="*/ 0 w 9941502"/>
              <a:gd name="connsiteY0" fmla="*/ 0 h 6798477"/>
              <a:gd name="connsiteX1" fmla="*/ 9941502 w 9941502"/>
              <a:gd name="connsiteY1" fmla="*/ 1918 h 6798477"/>
              <a:gd name="connsiteX2" fmla="*/ 8803784 w 9941502"/>
              <a:gd name="connsiteY2" fmla="*/ 6798477 h 6798477"/>
              <a:gd name="connsiteX3" fmla="*/ 0 w 9941502"/>
              <a:gd name="connsiteY3" fmla="*/ 6585891 h 6798477"/>
              <a:gd name="connsiteX4" fmla="*/ 0 w 9941502"/>
              <a:gd name="connsiteY4" fmla="*/ 0 h 6798477"/>
              <a:gd name="connsiteX0" fmla="*/ 0 w 9941502"/>
              <a:gd name="connsiteY0" fmla="*/ 0 h 6798477"/>
              <a:gd name="connsiteX1" fmla="*/ 9941502 w 9941502"/>
              <a:gd name="connsiteY1" fmla="*/ 1918 h 6798477"/>
              <a:gd name="connsiteX2" fmla="*/ 8803784 w 9941502"/>
              <a:gd name="connsiteY2" fmla="*/ 6798477 h 6798477"/>
              <a:gd name="connsiteX3" fmla="*/ 0 w 9941502"/>
              <a:gd name="connsiteY3" fmla="*/ 6774192 h 6798477"/>
              <a:gd name="connsiteX4" fmla="*/ 0 w 9941502"/>
              <a:gd name="connsiteY4" fmla="*/ 0 h 6798477"/>
              <a:gd name="connsiteX0" fmla="*/ 0 w 9941502"/>
              <a:gd name="connsiteY0" fmla="*/ 0 h 6785924"/>
              <a:gd name="connsiteX1" fmla="*/ 9941502 w 9941502"/>
              <a:gd name="connsiteY1" fmla="*/ 1918 h 6785924"/>
              <a:gd name="connsiteX2" fmla="*/ 5759654 w 9941502"/>
              <a:gd name="connsiteY2" fmla="*/ 6785924 h 6785924"/>
              <a:gd name="connsiteX3" fmla="*/ 0 w 9941502"/>
              <a:gd name="connsiteY3" fmla="*/ 6774192 h 6785924"/>
              <a:gd name="connsiteX4" fmla="*/ 0 w 9941502"/>
              <a:gd name="connsiteY4" fmla="*/ 0 h 6785924"/>
              <a:gd name="connsiteX0" fmla="*/ 0 w 6862779"/>
              <a:gd name="connsiteY0" fmla="*/ 0 h 6785924"/>
              <a:gd name="connsiteX1" fmla="*/ 6862779 w 6862779"/>
              <a:gd name="connsiteY1" fmla="*/ 1918 h 6785924"/>
              <a:gd name="connsiteX2" fmla="*/ 5759654 w 6862779"/>
              <a:gd name="connsiteY2" fmla="*/ 6785924 h 6785924"/>
              <a:gd name="connsiteX3" fmla="*/ 0 w 6862779"/>
              <a:gd name="connsiteY3" fmla="*/ 6774192 h 6785924"/>
              <a:gd name="connsiteX4" fmla="*/ 0 w 6862779"/>
              <a:gd name="connsiteY4" fmla="*/ 0 h 6785924"/>
              <a:gd name="connsiteX0" fmla="*/ 0 w 6862779"/>
              <a:gd name="connsiteY0" fmla="*/ 0 h 6774192"/>
              <a:gd name="connsiteX1" fmla="*/ 6862779 w 6862779"/>
              <a:gd name="connsiteY1" fmla="*/ 1918 h 6774192"/>
              <a:gd name="connsiteX2" fmla="*/ 5067807 w 6862779"/>
              <a:gd name="connsiteY2" fmla="*/ 6760817 h 6774192"/>
              <a:gd name="connsiteX3" fmla="*/ 0 w 6862779"/>
              <a:gd name="connsiteY3" fmla="*/ 6774192 h 6774192"/>
              <a:gd name="connsiteX4" fmla="*/ 0 w 6862779"/>
              <a:gd name="connsiteY4" fmla="*/ 0 h 6774192"/>
              <a:gd name="connsiteX0" fmla="*/ 0 w 8263771"/>
              <a:gd name="connsiteY0" fmla="*/ 0 h 6774192"/>
              <a:gd name="connsiteX1" fmla="*/ 8263771 w 8263771"/>
              <a:gd name="connsiteY1" fmla="*/ 1918 h 6774192"/>
              <a:gd name="connsiteX2" fmla="*/ 5067807 w 8263771"/>
              <a:gd name="connsiteY2" fmla="*/ 6760817 h 6774192"/>
              <a:gd name="connsiteX3" fmla="*/ 0 w 8263771"/>
              <a:gd name="connsiteY3" fmla="*/ 6774192 h 6774192"/>
              <a:gd name="connsiteX4" fmla="*/ 0 w 8263771"/>
              <a:gd name="connsiteY4" fmla="*/ 0 h 6774192"/>
              <a:gd name="connsiteX0" fmla="*/ 0 w 8263771"/>
              <a:gd name="connsiteY0" fmla="*/ 0 h 6785924"/>
              <a:gd name="connsiteX1" fmla="*/ 8263771 w 8263771"/>
              <a:gd name="connsiteY1" fmla="*/ 1918 h 6785924"/>
              <a:gd name="connsiteX2" fmla="*/ 4220294 w 8263771"/>
              <a:gd name="connsiteY2" fmla="*/ 6785924 h 6785924"/>
              <a:gd name="connsiteX3" fmla="*/ 0 w 8263771"/>
              <a:gd name="connsiteY3" fmla="*/ 6774192 h 6785924"/>
              <a:gd name="connsiteX4" fmla="*/ 0 w 8263771"/>
              <a:gd name="connsiteY4" fmla="*/ 0 h 678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3771" h="6785924">
                <a:moveTo>
                  <a:pt x="0" y="0"/>
                </a:moveTo>
                <a:lnTo>
                  <a:pt x="8263771" y="1918"/>
                </a:lnTo>
                <a:lnTo>
                  <a:pt x="4220294" y="6785924"/>
                </a:lnTo>
                <a:lnTo>
                  <a:pt x="0" y="6774192"/>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4258"/>
              </a:solidFill>
              <a:latin typeface="Arial" panose="020B0604020202020204" pitchFamily="34" charset="0"/>
            </a:endParaRPr>
          </a:p>
        </p:txBody>
      </p:sp>
      <p:sp>
        <p:nvSpPr>
          <p:cNvPr id="300" name="Google Shape;300;p49"/>
          <p:cNvSpPr txBox="1"/>
          <p:nvPr/>
        </p:nvSpPr>
        <p:spPr>
          <a:xfrm>
            <a:off x="410468" y="1702036"/>
            <a:ext cx="5971081" cy="1202110"/>
          </a:xfrm>
          <a:prstGeom prst="rect">
            <a:avLst/>
          </a:prstGeom>
          <a:noFill/>
          <a:ln>
            <a:noFill/>
          </a:ln>
        </p:spPr>
        <p:txBody>
          <a:bodyPr spcFirstLastPara="1" wrap="square" lIns="91433" tIns="91433" rIns="91433" bIns="91433" anchor="t" anchorCtr="0">
            <a:spAutoFit/>
          </a:bodyPr>
          <a:lstStyle/>
          <a:p>
            <a:pPr>
              <a:lnSpc>
                <a:spcPct val="114000"/>
              </a:lnSpc>
            </a:pPr>
            <a:r>
              <a:rPr lang="en" sz="1400" dirty="0">
                <a:solidFill>
                  <a:schemeClr val="accent3"/>
                </a:solidFill>
                <a:latin typeface="Georgia"/>
                <a:ea typeface="Helvetica Neue"/>
                <a:cs typeface="Arial"/>
              </a:rPr>
              <a:t>Representatives from the following organizations met to help clarify change goals for this project and review insights and findings from each research phase:</a:t>
            </a:r>
            <a:endParaRPr lang="en-US" sz="1400" dirty="0">
              <a:solidFill>
                <a:schemeClr val="accent3"/>
              </a:solidFill>
              <a:latin typeface="Georgia"/>
              <a:ea typeface="Helvetica Neue"/>
              <a:cs typeface="Arial"/>
            </a:endParaRPr>
          </a:p>
          <a:p>
            <a:pPr>
              <a:lnSpc>
                <a:spcPct val="114000"/>
              </a:lnSpc>
            </a:pPr>
            <a:endParaRPr lang="en-US" sz="1600" dirty="0">
              <a:solidFill>
                <a:schemeClr val="accent3"/>
              </a:solidFill>
              <a:latin typeface="Georgia"/>
              <a:ea typeface="Helvetica Neue"/>
              <a:cs typeface="Arial"/>
            </a:endParaRPr>
          </a:p>
        </p:txBody>
      </p:sp>
      <p:sp>
        <p:nvSpPr>
          <p:cNvPr id="17" name="Title 1">
            <a:extLst>
              <a:ext uri="{FF2B5EF4-FFF2-40B4-BE49-F238E27FC236}">
                <a16:creationId xmlns:a16="http://schemas.microsoft.com/office/drawing/2014/main" id="{846E99FB-CA79-A4F3-D5D0-6C3091B4EBDB}"/>
              </a:ext>
            </a:extLst>
          </p:cNvPr>
          <p:cNvSpPr>
            <a:spLocks noGrp="1"/>
          </p:cNvSpPr>
          <p:nvPr>
            <p:ph type="title"/>
          </p:nvPr>
        </p:nvSpPr>
        <p:spPr>
          <a:xfrm>
            <a:off x="694221" y="1019439"/>
            <a:ext cx="9024078" cy="528063"/>
          </a:xfrm>
        </p:spPr>
        <p:txBody>
          <a:bodyPr anchor="b">
            <a:noAutofit/>
          </a:bodyPr>
          <a:lstStyle/>
          <a:p>
            <a:r>
              <a:rPr lang="en-US" sz="3600">
                <a:solidFill>
                  <a:schemeClr val="bg1"/>
                </a:solidFill>
                <a:latin typeface="Georgia" panose="02040502050405020303" pitchFamily="18" charset="0"/>
              </a:rPr>
              <a:t>About This Guide</a:t>
            </a:r>
          </a:p>
        </p:txBody>
      </p:sp>
      <p:sp>
        <p:nvSpPr>
          <p:cNvPr id="18" name="Text Placeholder 27">
            <a:extLst>
              <a:ext uri="{FF2B5EF4-FFF2-40B4-BE49-F238E27FC236}">
                <a16:creationId xmlns:a16="http://schemas.microsoft.com/office/drawing/2014/main" id="{A4971FCA-FF11-E5B0-DF17-F5CCCF34B51F}"/>
              </a:ext>
            </a:extLst>
          </p:cNvPr>
          <p:cNvSpPr txBox="1">
            <a:spLocks/>
          </p:cNvSpPr>
          <p:nvPr/>
        </p:nvSpPr>
        <p:spPr>
          <a:xfrm flipH="1">
            <a:off x="514589" y="968087"/>
            <a:ext cx="64303" cy="457200"/>
          </a:xfrm>
          <a:prstGeom prst="rect">
            <a:avLst/>
          </a:prstGeom>
          <a:solidFill>
            <a:schemeClr val="accent3"/>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2"/>
              </a:solidFill>
              <a:latin typeface="Arial" panose="020B0604020202020204" pitchFamily="34" charset="0"/>
            </a:endParaRPr>
          </a:p>
        </p:txBody>
      </p:sp>
      <p:sp>
        <p:nvSpPr>
          <p:cNvPr id="5" name="Google Shape;410;p60">
            <a:extLst>
              <a:ext uri="{FF2B5EF4-FFF2-40B4-BE49-F238E27FC236}">
                <a16:creationId xmlns:a16="http://schemas.microsoft.com/office/drawing/2014/main" id="{E2B75837-8B9B-D389-4DA2-BA5702542335}"/>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34</a:t>
            </a:fld>
            <a:endParaRPr sz="105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E01C0BC-3AF1-A09B-BFB2-42E392702C57}"/>
              </a:ext>
            </a:extLst>
          </p:cNvPr>
          <p:cNvSpPr txBox="1"/>
          <p:nvPr/>
        </p:nvSpPr>
        <p:spPr>
          <a:xfrm>
            <a:off x="410468" y="2660764"/>
            <a:ext cx="6529347" cy="4042700"/>
          </a:xfrm>
          <a:prstGeom prst="rect">
            <a:avLst/>
          </a:prstGeom>
          <a:noFill/>
        </p:spPr>
        <p:txBody>
          <a:bodyPr rot="0" spcFirstLastPara="0" vertOverflow="overflow" horzOverflow="overflow" vert="horz" wrap="square" lIns="91440" tIns="45720" rIns="91440" bIns="45720" numCol="2" spcCol="457200" rtlCol="0" fromWordArt="0" anchor="t" anchorCtr="0" forceAA="0" compatLnSpc="1">
            <a:prstTxWarp prst="textNoShape">
              <a:avLst/>
            </a:prstTxWarp>
            <a:noAutofit/>
          </a:bodyPr>
          <a:lstStyle/>
          <a:p>
            <a:pPr marL="12700">
              <a:spcAft>
                <a:spcPts val="1200"/>
              </a:spcAft>
            </a:pPr>
            <a:r>
              <a:rPr lang="en-US" sz="1100" b="1" dirty="0">
                <a:solidFill>
                  <a:schemeClr val="bg1"/>
                </a:solidFill>
                <a:latin typeface="Georgia"/>
                <a:cs typeface="Arial"/>
              </a:rPr>
              <a:t>Asian Americans Advancing Justice-LA</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Bay Area Council</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California Campus Catalyst Fund</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Campaign for College Opportunity</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College Futures Foundation</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Community Coalition</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Ed Trust West</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Immigrants Rising</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The Institute for College Access &amp; Success</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Los Angeles Urban League</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MALDEF</a:t>
            </a:r>
            <a:endParaRPr lang="en-US" sz="1100" dirty="0">
              <a:solidFill>
                <a:schemeClr val="bg1"/>
              </a:solidFill>
              <a:latin typeface="Georgia"/>
              <a:cs typeface="Arial"/>
            </a:endParaRPr>
          </a:p>
          <a:p>
            <a:pPr marL="12700">
              <a:spcAft>
                <a:spcPts val="1200"/>
              </a:spcAft>
            </a:pPr>
            <a:endParaRPr lang="en-US" sz="1100" b="1"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Rise</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Silicon Valley Leadership Group</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SF Rising</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The </a:t>
            </a:r>
            <a:r>
              <a:rPr lang="en-US" sz="1100" b="1" dirty="0" err="1">
                <a:solidFill>
                  <a:schemeClr val="bg1"/>
                </a:solidFill>
                <a:latin typeface="Georgia"/>
                <a:cs typeface="Arial"/>
              </a:rPr>
              <a:t>Sobrato</a:t>
            </a:r>
            <a:r>
              <a:rPr lang="en-US" sz="1100" b="1" dirty="0">
                <a:solidFill>
                  <a:schemeClr val="bg1"/>
                </a:solidFill>
                <a:latin typeface="Georgia"/>
                <a:cs typeface="Arial"/>
              </a:rPr>
              <a:t> Organization</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Student Borrower Protection Center</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Student Senate of California Community Colleges</a:t>
            </a:r>
            <a:endParaRPr lang="en-US" sz="1100" dirty="0">
              <a:solidFill>
                <a:schemeClr val="bg1"/>
              </a:solidFill>
              <a:latin typeface="Georgia"/>
              <a:cs typeface="Arial"/>
            </a:endParaRPr>
          </a:p>
          <a:p>
            <a:pPr marL="12700">
              <a:spcAft>
                <a:spcPts val="1200"/>
              </a:spcAft>
            </a:pPr>
            <a:r>
              <a:rPr lang="en-US" sz="1100" b="1" dirty="0" err="1">
                <a:solidFill>
                  <a:schemeClr val="bg1"/>
                </a:solidFill>
                <a:latin typeface="Georgia"/>
                <a:cs typeface="Arial"/>
              </a:rPr>
              <a:t>Stupski</a:t>
            </a:r>
            <a:r>
              <a:rPr lang="en-US" sz="1100" b="1" dirty="0">
                <a:solidFill>
                  <a:schemeClr val="bg1"/>
                </a:solidFill>
                <a:latin typeface="Georgia"/>
                <a:cs typeface="Arial"/>
              </a:rPr>
              <a:t> Foundation</a:t>
            </a:r>
            <a:endParaRPr lang="en-US" sz="1100" dirty="0">
              <a:solidFill>
                <a:schemeClr val="bg1"/>
              </a:solidFill>
              <a:latin typeface="Georgia"/>
              <a:cs typeface="Arial"/>
            </a:endParaRPr>
          </a:p>
          <a:p>
            <a:pPr marL="12700">
              <a:spcAft>
                <a:spcPts val="1200"/>
              </a:spcAft>
            </a:pPr>
            <a:r>
              <a:rPr lang="en-US" sz="1100" b="1" dirty="0" err="1">
                <a:solidFill>
                  <a:schemeClr val="bg1"/>
                </a:solidFill>
                <a:latin typeface="Georgia"/>
                <a:cs typeface="Arial"/>
              </a:rPr>
              <a:t>uAspire</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Yellow Chair Foundation</a:t>
            </a:r>
            <a:endParaRPr lang="en-US" sz="1100" dirty="0">
              <a:solidFill>
                <a:schemeClr val="bg1"/>
              </a:solidFill>
              <a:latin typeface="Georgia"/>
              <a:cs typeface="Arial"/>
            </a:endParaRPr>
          </a:p>
          <a:p>
            <a:pPr marL="12700">
              <a:spcAft>
                <a:spcPts val="1200"/>
              </a:spcAft>
            </a:pPr>
            <a:r>
              <a:rPr lang="en-US" sz="1100" b="1" dirty="0">
                <a:solidFill>
                  <a:schemeClr val="bg1"/>
                </a:solidFill>
                <a:latin typeface="Georgia"/>
                <a:cs typeface="Arial"/>
              </a:rPr>
              <a:t>Young Invincibles</a:t>
            </a:r>
            <a:endParaRPr lang="en-US" sz="1100" dirty="0">
              <a:solidFill>
                <a:schemeClr val="bg1"/>
              </a:solidFill>
              <a:latin typeface="Georgia"/>
              <a:cs typeface="Arial"/>
            </a:endParaRPr>
          </a:p>
          <a:p>
            <a:pPr marL="12700">
              <a:spcAft>
                <a:spcPts val="1200"/>
              </a:spcAft>
            </a:pPr>
            <a:endParaRPr lang="en-US" sz="1100" dirty="0">
              <a:solidFill>
                <a:schemeClr val="bg1"/>
              </a:solidFill>
              <a:latin typeface="Georgia"/>
              <a:ea typeface="+mn-lt"/>
              <a:cs typeface="+mn-lt"/>
            </a:endParaRPr>
          </a:p>
          <a:p>
            <a:pPr algn="l">
              <a:spcAft>
                <a:spcPts val="1200"/>
              </a:spcAft>
            </a:pPr>
            <a:endParaRPr lang="en-US" sz="1100" dirty="0">
              <a:solidFill>
                <a:schemeClr val="bg1"/>
              </a:solidFill>
              <a:latin typeface="Georgia"/>
              <a:cs typeface="Calibri"/>
            </a:endParaRPr>
          </a:p>
        </p:txBody>
      </p:sp>
    </p:spTree>
    <p:extLst>
      <p:ext uri="{BB962C8B-B14F-4D97-AF65-F5344CB8AC3E}">
        <p14:creationId xmlns:p14="http://schemas.microsoft.com/office/powerpoint/2010/main" val="1277357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6" name="Google Shape;290;p48">
            <a:extLst>
              <a:ext uri="{FF2B5EF4-FFF2-40B4-BE49-F238E27FC236}">
                <a16:creationId xmlns:a16="http://schemas.microsoft.com/office/drawing/2014/main" id="{97ED4BD8-B936-0627-CC6F-24E095613B09}"/>
              </a:ext>
            </a:extLst>
          </p:cNvPr>
          <p:cNvSpPr/>
          <p:nvPr/>
        </p:nvSpPr>
        <p:spPr>
          <a:xfrm>
            <a:off x="-10409" y="0"/>
            <a:ext cx="12202409" cy="6858000"/>
          </a:xfrm>
          <a:prstGeom prst="rect">
            <a:avLst/>
          </a:prstGeom>
          <a:solidFill>
            <a:srgbClr val="EBEFF2"/>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7" name="Google Shape;290;p48">
            <a:extLst>
              <a:ext uri="{FF2B5EF4-FFF2-40B4-BE49-F238E27FC236}">
                <a16:creationId xmlns:a16="http://schemas.microsoft.com/office/drawing/2014/main" id="{8F203A34-59F2-F5BA-6AD3-7D60F95DD168}"/>
              </a:ext>
            </a:extLst>
          </p:cNvPr>
          <p:cNvSpPr/>
          <p:nvPr/>
        </p:nvSpPr>
        <p:spPr>
          <a:xfrm>
            <a:off x="322832" y="365309"/>
            <a:ext cx="11427357" cy="6174890"/>
          </a:xfrm>
          <a:prstGeom prst="rect">
            <a:avLst/>
          </a:prstGeom>
          <a:solidFill>
            <a:schemeClr val="bg1"/>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39" name="Google Shape;339;p54"/>
          <p:cNvSpPr txBox="1"/>
          <p:nvPr/>
        </p:nvSpPr>
        <p:spPr>
          <a:xfrm>
            <a:off x="3847930" y="1859268"/>
            <a:ext cx="7448097" cy="4555848"/>
          </a:xfrm>
          <a:prstGeom prst="rect">
            <a:avLst/>
          </a:prstGeom>
          <a:noFill/>
          <a:ln>
            <a:noFill/>
          </a:ln>
        </p:spPr>
        <p:txBody>
          <a:bodyPr spcFirstLastPara="1" wrap="square" lIns="91433" tIns="91433" rIns="91433" bIns="91433" anchor="t" anchorCtr="0">
            <a:spAutoFit/>
          </a:bodyPr>
          <a:lstStyle/>
          <a:p>
            <a:pPr marL="127000">
              <a:lnSpc>
                <a:spcPct val="115000"/>
              </a:lnSpc>
              <a:buClr>
                <a:srgbClr val="004F7E"/>
              </a:buClr>
              <a:buSzPts val="1600"/>
            </a:pPr>
            <a:r>
              <a:rPr lang="en-US" sz="1300" b="1" dirty="0">
                <a:solidFill>
                  <a:schemeClr val="accent2"/>
                </a:solidFill>
                <a:latin typeface="Arial"/>
                <a:ea typeface="Montserrat"/>
                <a:cs typeface="Arial"/>
                <a:sym typeface="Montserrat"/>
              </a:rPr>
              <a:t>Approach </a:t>
            </a:r>
            <a:br>
              <a:rPr lang="en-US" sz="1300" b="1" dirty="0">
                <a:latin typeface="Arial" panose="020B0604020202020204" pitchFamily="34" charset="0"/>
                <a:ea typeface="Montserrat"/>
                <a:cs typeface="Arial" panose="020B0604020202020204" pitchFamily="34" charset="0"/>
              </a:rPr>
            </a:br>
            <a:r>
              <a:rPr lang="en-US" sz="1300" dirty="0">
                <a:solidFill>
                  <a:schemeClr val="tx2"/>
                </a:solidFill>
                <a:latin typeface="Arial"/>
                <a:ea typeface="Montserrat"/>
                <a:cs typeface="Arial"/>
                <a:sym typeface="Montserrat"/>
              </a:rPr>
              <a:t>This project was based on the </a:t>
            </a:r>
            <a:r>
              <a:rPr lang="en-US" sz="1300" b="1" dirty="0" err="1">
                <a:solidFill>
                  <a:schemeClr val="tx2"/>
                </a:solidFill>
                <a:latin typeface="Arial"/>
                <a:ea typeface="Montserrat"/>
                <a:cs typeface="Arial"/>
                <a:sym typeface="Montserrat"/>
              </a:rPr>
              <a:t>Heartwired</a:t>
            </a:r>
            <a:r>
              <a:rPr lang="en-US" sz="1300" b="1" dirty="0">
                <a:solidFill>
                  <a:schemeClr val="tx2"/>
                </a:solidFill>
                <a:latin typeface="Arial"/>
                <a:ea typeface="Montserrat"/>
                <a:cs typeface="Arial"/>
                <a:sym typeface="Montserrat"/>
              </a:rPr>
              <a:t> </a:t>
            </a:r>
            <a:r>
              <a:rPr lang="en-US" sz="1300" dirty="0">
                <a:solidFill>
                  <a:schemeClr val="tx2"/>
                </a:solidFill>
                <a:latin typeface="Arial"/>
                <a:ea typeface="Montserrat"/>
                <a:cs typeface="Arial"/>
                <a:sym typeface="Montserrat"/>
              </a:rPr>
              <a:t>approach to social change (see page 9 for more).</a:t>
            </a:r>
            <a:br>
              <a:rPr lang="en-US" sz="1300" dirty="0">
                <a:latin typeface="Arial" panose="020B0604020202020204" pitchFamily="34" charset="0"/>
                <a:ea typeface="Montserrat"/>
                <a:cs typeface="Arial" panose="020B0604020202020204" pitchFamily="34" charset="0"/>
              </a:rPr>
            </a:br>
            <a:endParaRPr lang="en-US" sz="1300">
              <a:latin typeface="Arial" panose="020B0604020202020204" pitchFamily="34" charset="0"/>
              <a:ea typeface="Montserrat"/>
              <a:cs typeface="Arial" panose="020B0604020202020204" pitchFamily="34" charset="0"/>
              <a:sym typeface="Montserrat"/>
            </a:endParaRPr>
          </a:p>
          <a:p>
            <a:pPr marL="127000">
              <a:lnSpc>
                <a:spcPct val="115000"/>
              </a:lnSpc>
              <a:buClr>
                <a:srgbClr val="004F7E"/>
              </a:buClr>
              <a:buSzPts val="1600"/>
            </a:pPr>
            <a:r>
              <a:rPr lang="en-US" sz="1300" b="1" dirty="0">
                <a:solidFill>
                  <a:schemeClr val="accent2"/>
                </a:solidFill>
                <a:latin typeface="Arial"/>
                <a:ea typeface="Montserrat"/>
                <a:cs typeface="Arial"/>
                <a:sym typeface="Montserrat"/>
              </a:rPr>
              <a:t>Four phases of research </a:t>
            </a:r>
            <a:endParaRPr lang="en-US" sz="1300" b="1" dirty="0">
              <a:solidFill>
                <a:schemeClr val="accent2"/>
              </a:solidFill>
              <a:latin typeface="Arial" panose="020B0604020202020204" pitchFamily="34" charset="0"/>
              <a:ea typeface="Montserrat"/>
              <a:cs typeface="Arial" panose="020B0604020202020204" pitchFamily="34" charset="0"/>
            </a:endParaRPr>
          </a:p>
          <a:p>
            <a:pPr marL="127000">
              <a:lnSpc>
                <a:spcPct val="115000"/>
              </a:lnSpc>
              <a:buClr>
                <a:srgbClr val="004F7E"/>
              </a:buClr>
              <a:buSzPts val="1600"/>
            </a:pPr>
            <a:r>
              <a:rPr lang="en-US" sz="1300" b="1" dirty="0">
                <a:solidFill>
                  <a:schemeClr val="tx2"/>
                </a:solidFill>
                <a:latin typeface="Arial"/>
                <a:ea typeface="Montserrat"/>
                <a:cs typeface="Arial"/>
                <a:sym typeface="Montserrat"/>
              </a:rPr>
              <a:t>1. Change:</a:t>
            </a:r>
            <a:r>
              <a:rPr lang="en-US" sz="1300" dirty="0">
                <a:solidFill>
                  <a:schemeClr val="tx2"/>
                </a:solidFill>
                <a:latin typeface="Arial"/>
                <a:ea typeface="Montserrat"/>
                <a:cs typeface="Arial"/>
                <a:sym typeface="Montserrat"/>
              </a:rPr>
              <a:t> Determine the specific change you want to see in the world.</a:t>
            </a:r>
            <a:endParaRPr lang="en-US" sz="1300" dirty="0">
              <a:solidFill>
                <a:schemeClr val="tx2"/>
              </a:solidFill>
              <a:latin typeface="Arial"/>
              <a:ea typeface="Montserrat"/>
              <a:cs typeface="Arial"/>
            </a:endParaRPr>
          </a:p>
          <a:p>
            <a:pPr marL="127000">
              <a:lnSpc>
                <a:spcPct val="115000"/>
              </a:lnSpc>
              <a:buClr>
                <a:srgbClr val="004F7E"/>
              </a:buClr>
              <a:buSzPts val="1600"/>
            </a:pPr>
            <a:r>
              <a:rPr lang="en-US" sz="1300" b="1" dirty="0">
                <a:solidFill>
                  <a:schemeClr val="tx2"/>
                </a:solidFill>
                <a:latin typeface="Arial"/>
                <a:ea typeface="Montserrat"/>
                <a:cs typeface="Arial"/>
                <a:sym typeface="Montserrat"/>
              </a:rPr>
              <a:t>2. Landscape:</a:t>
            </a:r>
            <a:r>
              <a:rPr lang="en-US" sz="1300" dirty="0">
                <a:solidFill>
                  <a:schemeClr val="tx2"/>
                </a:solidFill>
                <a:latin typeface="Arial"/>
                <a:ea typeface="Montserrat"/>
                <a:cs typeface="Arial"/>
                <a:sym typeface="Montserrat"/>
              </a:rPr>
              <a:t> Understand the current playing field for your strategies and issue.</a:t>
            </a:r>
            <a:endParaRPr lang="en-US" sz="1300" dirty="0">
              <a:solidFill>
                <a:schemeClr val="tx2"/>
              </a:solidFill>
              <a:latin typeface="Arial" panose="020B0604020202020204" pitchFamily="34" charset="0"/>
              <a:ea typeface="Montserrat"/>
              <a:cs typeface="Arial" panose="020B0604020202020204" pitchFamily="34" charset="0"/>
              <a:sym typeface="Montserrat"/>
            </a:endParaRPr>
          </a:p>
          <a:p>
            <a:pPr marL="127000">
              <a:lnSpc>
                <a:spcPct val="114999"/>
              </a:lnSpc>
              <a:buSzPts val="1600"/>
            </a:pPr>
            <a:r>
              <a:rPr lang="en-US" sz="1300" b="1" dirty="0">
                <a:solidFill>
                  <a:schemeClr val="tx2"/>
                </a:solidFill>
                <a:latin typeface="Arial"/>
                <a:ea typeface="Montserrat"/>
                <a:cs typeface="Arial"/>
                <a:sym typeface="Montserrat"/>
              </a:rPr>
              <a:t>3. Mindset:</a:t>
            </a:r>
            <a:r>
              <a:rPr lang="en-US" sz="1300" dirty="0">
                <a:solidFill>
                  <a:schemeClr val="tx2"/>
                </a:solidFill>
                <a:latin typeface="Arial"/>
                <a:ea typeface="Montserrat"/>
                <a:cs typeface="Arial"/>
                <a:sym typeface="Montserrat"/>
              </a:rPr>
              <a:t> Learn how audiences are </a:t>
            </a:r>
            <a:r>
              <a:rPr lang="en-US" sz="1300" dirty="0" err="1">
                <a:solidFill>
                  <a:schemeClr val="tx2"/>
                </a:solidFill>
                <a:latin typeface="Arial"/>
                <a:ea typeface="Montserrat"/>
                <a:cs typeface="Arial"/>
                <a:sym typeface="Montserrat"/>
              </a:rPr>
              <a:t>heartwired</a:t>
            </a:r>
            <a:r>
              <a:rPr lang="en-US" sz="1300" dirty="0">
                <a:solidFill>
                  <a:schemeClr val="tx2"/>
                </a:solidFill>
                <a:latin typeface="Arial"/>
                <a:ea typeface="Montserrat"/>
                <a:cs typeface="Arial"/>
                <a:sym typeface="Montserrat"/>
              </a:rPr>
              <a:t>.</a:t>
            </a:r>
            <a:br>
              <a:rPr lang="en-US" sz="1300" dirty="0">
                <a:latin typeface="Arial" panose="020B0604020202020204" pitchFamily="34" charset="0"/>
                <a:ea typeface="Montserrat"/>
                <a:cs typeface="Arial" panose="020B0604020202020204" pitchFamily="34" charset="0"/>
              </a:rPr>
            </a:br>
            <a:r>
              <a:rPr lang="en-US" sz="1300" b="1" dirty="0">
                <a:solidFill>
                  <a:schemeClr val="tx2"/>
                </a:solidFill>
                <a:latin typeface="Arial"/>
                <a:ea typeface="Montserrat"/>
                <a:cs typeface="Arial"/>
                <a:sym typeface="Montserrat"/>
              </a:rPr>
              <a:t>4. Persuasion:</a:t>
            </a:r>
            <a:r>
              <a:rPr lang="en-US" sz="1300" dirty="0">
                <a:solidFill>
                  <a:schemeClr val="tx2"/>
                </a:solidFill>
                <a:latin typeface="Arial"/>
                <a:ea typeface="Montserrat"/>
                <a:cs typeface="Arial"/>
                <a:sym typeface="Montserrat"/>
              </a:rPr>
              <a:t> Test the persuasiveness of messages with audiences.</a:t>
            </a:r>
            <a:endParaRPr lang="en-US" sz="1300" dirty="0">
              <a:solidFill>
                <a:schemeClr val="tx2"/>
              </a:solidFill>
              <a:latin typeface="Arial" panose="020B0604020202020204" pitchFamily="34" charset="0"/>
              <a:ea typeface="Montserrat"/>
              <a:cs typeface="Arial" panose="020B0604020202020204" pitchFamily="34" charset="0"/>
            </a:endParaRPr>
          </a:p>
          <a:p>
            <a:pPr marL="127000">
              <a:lnSpc>
                <a:spcPct val="114999"/>
              </a:lnSpc>
            </a:pPr>
            <a:r>
              <a:rPr lang="en-US" sz="1300" b="1" dirty="0">
                <a:solidFill>
                  <a:schemeClr val="tx2"/>
                </a:solidFill>
                <a:latin typeface="Arial"/>
                <a:ea typeface="Montserrat"/>
                <a:cs typeface="Arial"/>
              </a:rPr>
              <a:t>5. Action:</a:t>
            </a:r>
            <a:r>
              <a:rPr lang="en-US" sz="1300" dirty="0">
                <a:solidFill>
                  <a:schemeClr val="tx2"/>
                </a:solidFill>
                <a:latin typeface="Arial"/>
                <a:ea typeface="Montserrat"/>
                <a:cs typeface="Arial"/>
              </a:rPr>
              <a:t> Put the research findings and messaging interventions into action with those working in the field.</a:t>
            </a:r>
            <a:br>
              <a:rPr lang="en-US" sz="1300" dirty="0">
                <a:latin typeface="Arial" panose="020B0604020202020204" pitchFamily="34" charset="0"/>
                <a:ea typeface="Montserrat"/>
                <a:cs typeface="Arial" panose="020B0604020202020204" pitchFamily="34" charset="0"/>
              </a:rPr>
            </a:br>
            <a:endParaRPr lang="en-US" sz="1300">
              <a:latin typeface="Arial" panose="020B0604020202020204" pitchFamily="34" charset="0"/>
              <a:ea typeface="Montserrat"/>
              <a:cs typeface="Arial" panose="020B0604020202020204" pitchFamily="34" charset="0"/>
            </a:endParaRPr>
          </a:p>
          <a:p>
            <a:pPr marL="127000">
              <a:lnSpc>
                <a:spcPct val="115000"/>
              </a:lnSpc>
              <a:buClr>
                <a:srgbClr val="004F7E"/>
              </a:buClr>
              <a:buSzPts val="1600"/>
            </a:pPr>
            <a:r>
              <a:rPr lang="en-US" sz="1300" b="1" dirty="0">
                <a:solidFill>
                  <a:schemeClr val="accent2"/>
                </a:solidFill>
                <a:latin typeface="Arial"/>
                <a:ea typeface="Montserrat"/>
                <a:cs typeface="Arial"/>
                <a:sym typeface="Montserrat"/>
              </a:rPr>
              <a:t>Audiences </a:t>
            </a:r>
            <a:br>
              <a:rPr lang="en-US" sz="1300" b="1" dirty="0">
                <a:latin typeface="Arial" panose="020B0604020202020204" pitchFamily="34" charset="0"/>
                <a:ea typeface="Montserrat"/>
                <a:cs typeface="Arial" panose="020B0604020202020204" pitchFamily="34" charset="0"/>
              </a:rPr>
            </a:br>
            <a:r>
              <a:rPr lang="en-US" sz="1300" dirty="0">
                <a:solidFill>
                  <a:srgbClr val="4C5863"/>
                </a:solidFill>
                <a:latin typeface="Arial"/>
                <a:ea typeface="Montserrat"/>
                <a:cs typeface="Arial"/>
                <a:sym typeface="Montserrat"/>
              </a:rPr>
              <a:t>Civically-engaged Californians representing political orientations ranging from very conservative to very liberal and identifying as male and female, Asian American/Pacific Islander, Black, Latino, and White</a:t>
            </a:r>
            <a:br>
              <a:rPr lang="en-US" sz="1300" dirty="0">
                <a:latin typeface="Arial" panose="020B0604020202020204" pitchFamily="34" charset="0"/>
                <a:ea typeface="Montserrat"/>
                <a:cs typeface="Arial" panose="020B0604020202020204" pitchFamily="34" charset="0"/>
              </a:rPr>
            </a:br>
            <a:endParaRPr lang="en-US" sz="1300">
              <a:latin typeface="Arial" panose="020B0604020202020204" pitchFamily="34" charset="0"/>
              <a:ea typeface="Montserrat"/>
              <a:cs typeface="Arial" panose="020B0604020202020204" pitchFamily="34" charset="0"/>
              <a:sym typeface="Montserrat"/>
            </a:endParaRPr>
          </a:p>
          <a:p>
            <a:pPr marL="127000" lvl="0" algn="l" rtl="0">
              <a:lnSpc>
                <a:spcPct val="115000"/>
              </a:lnSpc>
              <a:spcBef>
                <a:spcPts val="0"/>
              </a:spcBef>
              <a:spcAft>
                <a:spcPts val="0"/>
              </a:spcAft>
              <a:buClr>
                <a:srgbClr val="004F7E"/>
              </a:buClr>
              <a:buSzPts val="1600"/>
            </a:pPr>
            <a:r>
              <a:rPr lang="en-US" sz="1300" b="1" dirty="0">
                <a:solidFill>
                  <a:schemeClr val="accent2"/>
                </a:solidFill>
                <a:latin typeface="Arial"/>
                <a:ea typeface="Montserrat"/>
                <a:cs typeface="Arial"/>
                <a:sym typeface="Montserrat"/>
              </a:rPr>
              <a:t>Methodology </a:t>
            </a:r>
            <a:br>
              <a:rPr lang="en-US" sz="1300" b="1" dirty="0">
                <a:latin typeface="Arial" panose="020B0604020202020204" pitchFamily="34" charset="0"/>
                <a:ea typeface="Montserrat"/>
                <a:cs typeface="Arial" panose="020B0604020202020204" pitchFamily="34" charset="0"/>
              </a:rPr>
            </a:br>
            <a:r>
              <a:rPr lang="en-US" sz="1300" dirty="0">
                <a:solidFill>
                  <a:srgbClr val="4C5863"/>
                </a:solidFill>
                <a:latin typeface="Arial"/>
                <a:ea typeface="Montserrat"/>
                <a:cs typeface="Arial"/>
                <a:sym typeface="Montserrat"/>
              </a:rPr>
              <a:t>Media and social media audit; multiday online focus group using virtual message boards with 55 participants; online survey with 1200 respondents</a:t>
            </a:r>
            <a:endParaRPr lang="en-US" sz="1300" dirty="0">
              <a:solidFill>
                <a:srgbClr val="4C5863"/>
              </a:solidFill>
              <a:latin typeface="Arial"/>
              <a:ea typeface="Montserrat"/>
              <a:cs typeface="Arial"/>
            </a:endParaRPr>
          </a:p>
        </p:txBody>
      </p:sp>
      <p:sp>
        <p:nvSpPr>
          <p:cNvPr id="9" name="Title 1">
            <a:extLst>
              <a:ext uri="{FF2B5EF4-FFF2-40B4-BE49-F238E27FC236}">
                <a16:creationId xmlns:a16="http://schemas.microsoft.com/office/drawing/2014/main" id="{82699B7F-7B1E-0E35-3E8B-29751D13DB35}"/>
              </a:ext>
            </a:extLst>
          </p:cNvPr>
          <p:cNvSpPr txBox="1">
            <a:spLocks/>
          </p:cNvSpPr>
          <p:nvPr/>
        </p:nvSpPr>
        <p:spPr>
          <a:xfrm>
            <a:off x="3943050" y="854903"/>
            <a:ext cx="4895981" cy="677094"/>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b="0" i="0" kern="1200" baseline="0">
                <a:solidFill>
                  <a:srgbClr val="004258"/>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a:latin typeface="Georgia" panose="02040502050405020303" pitchFamily="18" charset="0"/>
              </a:rPr>
              <a:t>Project Overview</a:t>
            </a:r>
          </a:p>
        </p:txBody>
      </p:sp>
      <p:sp>
        <p:nvSpPr>
          <p:cNvPr id="10" name="Text Placeholder 27">
            <a:extLst>
              <a:ext uri="{FF2B5EF4-FFF2-40B4-BE49-F238E27FC236}">
                <a16:creationId xmlns:a16="http://schemas.microsoft.com/office/drawing/2014/main" id="{3720C2DA-7484-6A70-8026-E7A61BAB21E9}"/>
              </a:ext>
            </a:extLst>
          </p:cNvPr>
          <p:cNvSpPr txBox="1">
            <a:spLocks/>
          </p:cNvSpPr>
          <p:nvPr/>
        </p:nvSpPr>
        <p:spPr>
          <a:xfrm rot="16200000" flipH="1">
            <a:off x="5309962" y="-493249"/>
            <a:ext cx="64303" cy="4114800"/>
          </a:xfrm>
          <a:prstGeom prst="rect">
            <a:avLst/>
          </a:prstGeom>
          <a:solidFill>
            <a:schemeClr val="accent2"/>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3"/>
              </a:solidFill>
              <a:latin typeface="Arial" panose="020B0604020202020204" pitchFamily="34" charset="0"/>
            </a:endParaRPr>
          </a:p>
        </p:txBody>
      </p:sp>
      <p:sp>
        <p:nvSpPr>
          <p:cNvPr id="13" name="Google Shape;410;p60">
            <a:extLst>
              <a:ext uri="{FF2B5EF4-FFF2-40B4-BE49-F238E27FC236}">
                <a16:creationId xmlns:a16="http://schemas.microsoft.com/office/drawing/2014/main" id="{3E7267BF-EB8F-7FCB-30E1-89D0BEFAEDB2}"/>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35</a:t>
            </a:fld>
            <a:endParaRPr sz="1050" b="1">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D5D9F32D-01BE-2C7F-07F2-75486EFA4A1C}"/>
              </a:ext>
            </a:extLst>
          </p:cNvPr>
          <p:cNvPicPr>
            <a:picLocks noChangeAspect="1"/>
          </p:cNvPicPr>
          <p:nvPr/>
        </p:nvPicPr>
        <p:blipFill>
          <a:blip r:embed="rId3"/>
          <a:srcRect l="9746" r="9746"/>
          <a:stretch/>
        </p:blipFill>
        <p:spPr>
          <a:xfrm>
            <a:off x="-72297" y="0"/>
            <a:ext cx="3682106" cy="6860470"/>
          </a:xfrm>
          <a:prstGeom prst="rect">
            <a:avLst/>
          </a:prstGeom>
        </p:spPr>
      </p:pic>
    </p:spTree>
    <p:extLst>
      <p:ext uri="{BB962C8B-B14F-4D97-AF65-F5344CB8AC3E}">
        <p14:creationId xmlns:p14="http://schemas.microsoft.com/office/powerpoint/2010/main" val="3912647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17" name="Text Placeholder 27">
            <a:extLst>
              <a:ext uri="{FF2B5EF4-FFF2-40B4-BE49-F238E27FC236}">
                <a16:creationId xmlns:a16="http://schemas.microsoft.com/office/drawing/2014/main" id="{B3F7C859-9B3D-758F-AF00-348D66BF1FD9}"/>
              </a:ext>
            </a:extLst>
          </p:cNvPr>
          <p:cNvSpPr txBox="1">
            <a:spLocks/>
          </p:cNvSpPr>
          <p:nvPr/>
        </p:nvSpPr>
        <p:spPr>
          <a:xfrm>
            <a:off x="6954197" y="-5867"/>
            <a:ext cx="5282773" cy="6863867"/>
          </a:xfrm>
          <a:prstGeom prst="rect">
            <a:avLst/>
          </a:prstGeom>
          <a:solidFill>
            <a:schemeClr val="accent3"/>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3"/>
              </a:solidFill>
              <a:latin typeface="Arial" panose="020B0604020202020204" pitchFamily="34" charset="0"/>
            </a:endParaRPr>
          </a:p>
        </p:txBody>
      </p:sp>
      <p:sp>
        <p:nvSpPr>
          <p:cNvPr id="6" name="Title 1">
            <a:extLst>
              <a:ext uri="{FF2B5EF4-FFF2-40B4-BE49-F238E27FC236}">
                <a16:creationId xmlns:a16="http://schemas.microsoft.com/office/drawing/2014/main" id="{804505E5-093B-5A08-34CD-8E054FAB7B64}"/>
              </a:ext>
            </a:extLst>
          </p:cNvPr>
          <p:cNvSpPr txBox="1">
            <a:spLocks/>
          </p:cNvSpPr>
          <p:nvPr/>
        </p:nvSpPr>
        <p:spPr>
          <a:xfrm>
            <a:off x="618507" y="810742"/>
            <a:ext cx="6159539" cy="1216398"/>
          </a:xfrm>
          <a:prstGeom prst="rect">
            <a:avLst/>
          </a:prstGeom>
          <a:noFill/>
          <a:ln>
            <a:noFill/>
          </a:ln>
        </p:spPr>
        <p:txBody>
          <a:bodyPr spcFirstLastPara="1" vert="horz" wrap="square" lIns="91425" tIns="91425" rIns="91425" bIns="91425" rtlCol="0" anchor="t" anchorCtr="0">
            <a:normAutofit fontScale="97500"/>
          </a:bodyPr>
          <a:lstStyle>
            <a:lvl1pPr lvl="0" algn="l" defTabSz="914400" rtl="0" eaLnBrk="1" latinLnBrk="0" hangingPunct="1">
              <a:lnSpc>
                <a:spcPct val="100000"/>
              </a:lnSpc>
              <a:spcBef>
                <a:spcPts val="0"/>
              </a:spcBef>
              <a:spcAft>
                <a:spcPts val="0"/>
              </a:spcAft>
              <a:buSzPts val="2000"/>
              <a:buNone/>
              <a:defRPr sz="4400" b="0" i="0" kern="1200" baseline="0">
                <a:solidFill>
                  <a:srgbClr val="004258"/>
                </a:solidFill>
                <a:latin typeface="Georgia" panose="02040502050405020303" pitchFamily="18" charset="0"/>
                <a:ea typeface="Roboto Slab"/>
                <a:cs typeface="Roboto Slab"/>
                <a:sym typeface="Roboto Slab"/>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 sz="3200" dirty="0">
                <a:solidFill>
                  <a:schemeClr val="tx2"/>
                </a:solidFill>
                <a:latin typeface="Georgia"/>
              </a:rPr>
              <a:t>Upstairs Brain, Downstairs Brain</a:t>
            </a:r>
            <a:endParaRPr lang="en-US" sz="3200" dirty="0">
              <a:solidFill>
                <a:schemeClr val="tx2"/>
              </a:solidFill>
              <a:latin typeface="Georgia"/>
            </a:endParaRPr>
          </a:p>
        </p:txBody>
      </p:sp>
      <p:sp>
        <p:nvSpPr>
          <p:cNvPr id="7" name="Text Placeholder 27">
            <a:extLst>
              <a:ext uri="{FF2B5EF4-FFF2-40B4-BE49-F238E27FC236}">
                <a16:creationId xmlns:a16="http://schemas.microsoft.com/office/drawing/2014/main" id="{D4A689E7-30CB-0B0C-A147-1679B0C3BDB0}"/>
              </a:ext>
            </a:extLst>
          </p:cNvPr>
          <p:cNvSpPr txBox="1">
            <a:spLocks/>
          </p:cNvSpPr>
          <p:nvPr/>
        </p:nvSpPr>
        <p:spPr>
          <a:xfrm flipH="1">
            <a:off x="499918" y="933709"/>
            <a:ext cx="64303" cy="457200"/>
          </a:xfrm>
          <a:prstGeom prst="rect">
            <a:avLst/>
          </a:prstGeom>
          <a:solidFill>
            <a:schemeClr val="accent3"/>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1"/>
              </a:solidFill>
              <a:latin typeface="Arial" panose="020B0604020202020204" pitchFamily="34" charset="0"/>
            </a:endParaRPr>
          </a:p>
        </p:txBody>
      </p:sp>
      <p:sp>
        <p:nvSpPr>
          <p:cNvPr id="9" name="Google Shape;486;p66">
            <a:extLst>
              <a:ext uri="{FF2B5EF4-FFF2-40B4-BE49-F238E27FC236}">
                <a16:creationId xmlns:a16="http://schemas.microsoft.com/office/drawing/2014/main" id="{40CE24CE-DD04-4C64-AA6F-94DCE98906EF}"/>
              </a:ext>
            </a:extLst>
          </p:cNvPr>
          <p:cNvSpPr txBox="1">
            <a:spLocks/>
          </p:cNvSpPr>
          <p:nvPr/>
        </p:nvSpPr>
        <p:spPr>
          <a:xfrm>
            <a:off x="499918" y="1536337"/>
            <a:ext cx="5596082" cy="4304192"/>
          </a:xfrm>
          <a:prstGeom prst="rect">
            <a:avLst/>
          </a:prstGeom>
        </p:spPr>
        <p:txBody>
          <a:bodyPr spcFirstLastPara="1" vert="horz" wrap="square" lIns="0" tIns="0" rIns="0" bIns="0" rtlCol="0" anchor="t" anchorCtr="0">
            <a:noAutofit/>
          </a:bodyPr>
          <a:lstStyle>
            <a:lvl1pPr marL="609585" lvl="0"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b="0" i="0" kern="1200" baseline="0">
                <a:solidFill>
                  <a:schemeClr val="accent1"/>
                </a:solidFill>
                <a:latin typeface="Georgia" panose="02040502050405020303" pitchFamily="18" charset="0"/>
                <a:ea typeface="+mn-ea"/>
                <a:cs typeface="Arial" panose="020B0604020202020204" pitchFamily="34" charset="0"/>
              </a:defRPr>
            </a:lvl1pPr>
            <a:lvl2pPr marL="1219170" lvl="1"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b="0" i="0" kern="1200" baseline="0">
                <a:solidFill>
                  <a:schemeClr val="accent3"/>
                </a:solidFill>
                <a:latin typeface="Georgia" panose="02040502050405020303" pitchFamily="18" charset="0"/>
                <a:ea typeface="+mn-ea"/>
                <a:cs typeface="Arial" panose="020B0604020202020204" pitchFamily="34" charset="0"/>
              </a:defRPr>
            </a:lvl2pPr>
            <a:lvl3pPr marL="1828754" lvl="2"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b="0" i="0" kern="1200" baseline="0">
                <a:solidFill>
                  <a:schemeClr val="accent3"/>
                </a:solidFill>
                <a:latin typeface="Georgia" panose="02040502050405020303" pitchFamily="18" charset="0"/>
                <a:ea typeface="+mn-ea"/>
                <a:cs typeface="Arial" panose="020B0604020202020204" pitchFamily="34" charset="0"/>
              </a:defRPr>
            </a:lvl3pPr>
            <a:lvl4pPr marL="2438339" lvl="3"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b="0" i="0" kern="1200" baseline="0">
                <a:solidFill>
                  <a:schemeClr val="accent3"/>
                </a:solidFill>
                <a:latin typeface="Georgia" panose="02040502050405020303" pitchFamily="18" charset="0"/>
                <a:ea typeface="+mn-ea"/>
                <a:cs typeface="Arial" panose="020B0604020202020204" pitchFamily="34" charset="0"/>
              </a:defRPr>
            </a:lvl4pPr>
            <a:lvl5pPr marL="3047924" lvl="4"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b="0" i="0" kern="1200" baseline="0">
                <a:solidFill>
                  <a:schemeClr val="accent3"/>
                </a:solidFill>
                <a:latin typeface="Georgia" panose="02040502050405020303" pitchFamily="18" charset="0"/>
                <a:ea typeface="+mn-ea"/>
                <a:cs typeface="Arial" panose="020B0604020202020204" pitchFamily="34" charset="0"/>
              </a:defRPr>
            </a:lvl5pPr>
            <a:lvl6pPr marL="3657509" lvl="5"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kern="1200">
                <a:solidFill>
                  <a:schemeClr val="accent3"/>
                </a:solidFill>
                <a:latin typeface="+mn-lt"/>
                <a:ea typeface="+mn-ea"/>
                <a:cs typeface="+mn-cs"/>
              </a:defRPr>
            </a:lvl6pPr>
            <a:lvl7pPr marL="4267093" lvl="6"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kern="1200">
                <a:solidFill>
                  <a:schemeClr val="accent3"/>
                </a:solidFill>
                <a:latin typeface="+mn-lt"/>
                <a:ea typeface="+mn-ea"/>
                <a:cs typeface="+mn-cs"/>
              </a:defRPr>
            </a:lvl7pPr>
            <a:lvl8pPr marL="4876678" lvl="7"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kern="1200">
                <a:solidFill>
                  <a:schemeClr val="accent3"/>
                </a:solidFill>
                <a:latin typeface="+mn-lt"/>
                <a:ea typeface="+mn-ea"/>
                <a:cs typeface="+mn-cs"/>
              </a:defRPr>
            </a:lvl8pPr>
            <a:lvl9pPr marL="5486263" lvl="8"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kern="1200">
                <a:solidFill>
                  <a:schemeClr val="accent3"/>
                </a:solidFill>
                <a:latin typeface="+mn-lt"/>
                <a:ea typeface="+mn-ea"/>
                <a:cs typeface="+mn-cs"/>
              </a:defRPr>
            </a:lvl9pPr>
          </a:lstStyle>
          <a:p>
            <a:pPr marL="0" indent="0">
              <a:lnSpc>
                <a:spcPct val="115000"/>
              </a:lnSpc>
              <a:spcBef>
                <a:spcPts val="1600"/>
              </a:spcBef>
              <a:buClr>
                <a:schemeClr val="dk1"/>
              </a:buClr>
              <a:buNone/>
            </a:pPr>
            <a:r>
              <a:rPr lang="en-US" sz="1400" dirty="0">
                <a:solidFill>
                  <a:schemeClr val="accent3"/>
                </a:solidFill>
                <a:latin typeface="Georgia"/>
                <a:ea typeface="Roboto Slab Medium"/>
                <a:cs typeface="Roboto Slab Medium"/>
                <a:sym typeface="Roboto Slab Medium"/>
              </a:rPr>
              <a:t>Daniel J. Siegel, MD and Tina Payne Bryson, PhD share the following description of the complex human brain in their book, The Whole-Brain Child. </a:t>
            </a:r>
            <a:endParaRPr lang="en-US" sz="1400" dirty="0">
              <a:solidFill>
                <a:schemeClr val="accent3"/>
              </a:solidFill>
              <a:ea typeface="Roboto Slab Medium"/>
              <a:cs typeface="Roboto Slab Medium"/>
              <a:sym typeface="Roboto Slab Medium"/>
            </a:endParaRPr>
          </a:p>
          <a:p>
            <a:pPr marL="609600" lvl="1" indent="0">
              <a:lnSpc>
                <a:spcPct val="115000"/>
              </a:lnSpc>
              <a:spcBef>
                <a:spcPts val="1600"/>
              </a:spcBef>
              <a:buClr>
                <a:schemeClr val="dk1"/>
              </a:buClr>
              <a:buNone/>
            </a:pPr>
            <a:br>
              <a:rPr lang="en-US" sz="1200" i="1" dirty="0">
                <a:solidFill>
                  <a:schemeClr val="tx2"/>
                </a:solidFill>
                <a:latin typeface="Arial"/>
                <a:ea typeface="Roboto Slab Light"/>
                <a:cs typeface="Arial"/>
                <a:sym typeface="Roboto Slab Light"/>
              </a:rPr>
            </a:br>
            <a:r>
              <a:rPr lang="en-US" sz="1200" i="1" dirty="0">
                <a:solidFill>
                  <a:schemeClr val="tx2"/>
                </a:solidFill>
                <a:latin typeface="Arial"/>
                <a:ea typeface="Roboto Slab Light"/>
                <a:cs typeface="Arial"/>
                <a:sym typeface="Roboto Slab Light"/>
              </a:rPr>
              <a:t>Imagine your brain is a house, with both a downstairs and an upstairs. The downstairs brain includes the brain stem and the limbic region, which are located in the lower parts of the brain, from the top of your neck to about the bridge of your nose. Scientists talk about these lower areas being more primitive because they are responsible for basic functions (like breathing and blinking), for innate reactions and impulses (like fight or flight), and for strong emotions (like anger and fear).</a:t>
            </a:r>
            <a:endParaRPr lang="en-US" sz="1200" i="1" dirty="0">
              <a:solidFill>
                <a:schemeClr val="tx2"/>
              </a:solidFill>
              <a:latin typeface="Arial"/>
              <a:ea typeface="Roboto Slab Light"/>
              <a:cs typeface="Arial"/>
            </a:endParaRPr>
          </a:p>
          <a:p>
            <a:pPr marL="609600" lvl="1" indent="0">
              <a:lnSpc>
                <a:spcPct val="115000"/>
              </a:lnSpc>
              <a:spcBef>
                <a:spcPts val="1600"/>
              </a:spcBef>
              <a:buClr>
                <a:schemeClr val="dk1"/>
              </a:buClr>
              <a:buNone/>
            </a:pPr>
            <a:r>
              <a:rPr lang="en-US" sz="1200" i="1" dirty="0">
                <a:solidFill>
                  <a:schemeClr val="tx2"/>
                </a:solidFill>
                <a:latin typeface="Arial"/>
                <a:ea typeface="Roboto Slab Light"/>
                <a:cs typeface="Arial"/>
                <a:sym typeface="Roboto Slab Light"/>
              </a:rPr>
              <a:t>Your upstairs brain is completely different. It’s made up of the cerebral cortex and its various parts — particularly the ones directly behind your forehead, including what’s called the middle prefrontal cortex. Unlike your more basic downstairs brain, the upstairs brain is more evolved and can give you a fuller perspective on your world. You might imagine it as a light-filled second-story study or library full of windows and skylights that allow you to see things more clearly.</a:t>
            </a:r>
            <a:endParaRPr lang="en-US" sz="1200" i="1" dirty="0">
              <a:solidFill>
                <a:schemeClr val="tx2"/>
              </a:solidFill>
              <a:latin typeface="Arial"/>
              <a:ea typeface="Roboto Slab Light"/>
              <a:cs typeface="Arial"/>
            </a:endParaRPr>
          </a:p>
          <a:p>
            <a:pPr marL="0" indent="0">
              <a:spcBef>
                <a:spcPts val="1333"/>
              </a:spcBef>
              <a:buFont typeface="Arial" panose="020B0604020202020204" pitchFamily="34" charset="0"/>
              <a:buNone/>
            </a:pPr>
            <a:endParaRPr lang="en-US" sz="1200" dirty="0">
              <a:latin typeface="Arial" panose="020B0604020202020204" pitchFamily="34" charset="0"/>
            </a:endParaRPr>
          </a:p>
        </p:txBody>
      </p:sp>
      <p:sp>
        <p:nvSpPr>
          <p:cNvPr id="18" name="Google Shape;362;p59">
            <a:extLst>
              <a:ext uri="{FF2B5EF4-FFF2-40B4-BE49-F238E27FC236}">
                <a16:creationId xmlns:a16="http://schemas.microsoft.com/office/drawing/2014/main" id="{C229CE2D-D704-89D8-836C-1C8B4C5CFAE4}"/>
              </a:ext>
            </a:extLst>
          </p:cNvPr>
          <p:cNvSpPr txBox="1"/>
          <p:nvPr/>
        </p:nvSpPr>
        <p:spPr>
          <a:xfrm>
            <a:off x="10330977" y="5198158"/>
            <a:ext cx="1861023" cy="565412"/>
          </a:xfrm>
          <a:prstGeom prst="rect">
            <a:avLst/>
          </a:prstGeom>
          <a:noFill/>
          <a:ln>
            <a:noFill/>
          </a:ln>
        </p:spPr>
        <p:txBody>
          <a:bodyPr spcFirstLastPara="1" wrap="square" lIns="68575" tIns="68575" rIns="68575" bIns="68575" anchor="t" anchorCtr="0">
            <a:noAutofit/>
          </a:bodyPr>
          <a:lstStyle/>
          <a:p>
            <a:pPr lvl="0" algn="ctr" rtl="0">
              <a:spcBef>
                <a:spcPts val="0"/>
              </a:spcBef>
              <a:spcAft>
                <a:spcPts val="0"/>
              </a:spcAft>
              <a:buClr>
                <a:srgbClr val="0082DE"/>
              </a:buClr>
              <a:buSzPct val="100000"/>
            </a:pPr>
            <a:r>
              <a:rPr lang="en-US" sz="1400" b="1">
                <a:solidFill>
                  <a:schemeClr val="bg1"/>
                </a:solidFill>
                <a:latin typeface="Arial" panose="020B0604020202020204" pitchFamily="34" charset="0"/>
                <a:ea typeface="Helvetica Neue"/>
                <a:cs typeface="Arial" panose="020B0604020202020204" pitchFamily="34" charset="0"/>
                <a:sym typeface="Helvetica Neue"/>
              </a:rPr>
              <a:t>DOWNSTAIRS BRAIN</a:t>
            </a:r>
            <a:endParaRPr lang="en-US" sz="1200" b="1">
              <a:solidFill>
                <a:schemeClr val="bg1"/>
              </a:solidFill>
              <a:latin typeface="Arial" panose="020B0604020202020204" pitchFamily="34" charset="0"/>
              <a:ea typeface="Helvetica Neue"/>
              <a:cs typeface="Arial" panose="020B0604020202020204" pitchFamily="34" charset="0"/>
              <a:sym typeface="Helvetica Neue"/>
            </a:endParaRPr>
          </a:p>
        </p:txBody>
      </p:sp>
      <p:sp>
        <p:nvSpPr>
          <p:cNvPr id="20" name="Google Shape;362;p59">
            <a:extLst>
              <a:ext uri="{FF2B5EF4-FFF2-40B4-BE49-F238E27FC236}">
                <a16:creationId xmlns:a16="http://schemas.microsoft.com/office/drawing/2014/main" id="{9DEC6C98-524C-768F-1670-7B2A892AF476}"/>
              </a:ext>
            </a:extLst>
          </p:cNvPr>
          <p:cNvSpPr txBox="1"/>
          <p:nvPr/>
        </p:nvSpPr>
        <p:spPr>
          <a:xfrm>
            <a:off x="6999166" y="1560272"/>
            <a:ext cx="1861023" cy="565412"/>
          </a:xfrm>
          <a:prstGeom prst="rect">
            <a:avLst/>
          </a:prstGeom>
          <a:noFill/>
          <a:ln>
            <a:noFill/>
          </a:ln>
        </p:spPr>
        <p:txBody>
          <a:bodyPr spcFirstLastPara="1" wrap="square" lIns="68575" tIns="68575" rIns="68575" bIns="68575" anchor="t" anchorCtr="0">
            <a:noAutofit/>
          </a:bodyPr>
          <a:lstStyle/>
          <a:p>
            <a:pPr lvl="0" algn="ctr" rtl="0">
              <a:spcBef>
                <a:spcPts val="0"/>
              </a:spcBef>
              <a:spcAft>
                <a:spcPts val="0"/>
              </a:spcAft>
              <a:buClr>
                <a:srgbClr val="0082DE"/>
              </a:buClr>
              <a:buSzPct val="100000"/>
            </a:pPr>
            <a:r>
              <a:rPr lang="en-US" sz="1400" b="1">
                <a:solidFill>
                  <a:schemeClr val="bg1"/>
                </a:solidFill>
                <a:latin typeface="Arial" panose="020B0604020202020204" pitchFamily="34" charset="0"/>
                <a:ea typeface="Helvetica Neue"/>
                <a:cs typeface="Arial" panose="020B0604020202020204" pitchFamily="34" charset="0"/>
                <a:sym typeface="Helvetica Neue"/>
              </a:rPr>
              <a:t>UPSTAIRS</a:t>
            </a:r>
            <a:br>
              <a:rPr lang="en-US" sz="1400" b="1">
                <a:solidFill>
                  <a:schemeClr val="bg1"/>
                </a:solidFill>
                <a:latin typeface="Arial" panose="020B0604020202020204" pitchFamily="34" charset="0"/>
                <a:ea typeface="Helvetica Neue"/>
                <a:cs typeface="Arial" panose="020B0604020202020204" pitchFamily="34" charset="0"/>
                <a:sym typeface="Helvetica Neue"/>
              </a:rPr>
            </a:br>
            <a:r>
              <a:rPr lang="en-US" sz="1400" b="1">
                <a:solidFill>
                  <a:schemeClr val="bg1"/>
                </a:solidFill>
                <a:latin typeface="Arial" panose="020B0604020202020204" pitchFamily="34" charset="0"/>
                <a:ea typeface="Helvetica Neue"/>
                <a:cs typeface="Arial" panose="020B0604020202020204" pitchFamily="34" charset="0"/>
                <a:sym typeface="Helvetica Neue"/>
              </a:rPr>
              <a:t>BRAIN</a:t>
            </a:r>
            <a:endParaRPr lang="en-US" sz="1200" b="1">
              <a:solidFill>
                <a:schemeClr val="bg1"/>
              </a:solidFill>
              <a:latin typeface="Arial" panose="020B0604020202020204" pitchFamily="34" charset="0"/>
              <a:ea typeface="Helvetica Neue"/>
              <a:cs typeface="Arial" panose="020B0604020202020204" pitchFamily="34" charset="0"/>
              <a:sym typeface="Helvetica Neue"/>
            </a:endParaRPr>
          </a:p>
        </p:txBody>
      </p:sp>
      <p:sp>
        <p:nvSpPr>
          <p:cNvPr id="21" name="Oval 20">
            <a:extLst>
              <a:ext uri="{FF2B5EF4-FFF2-40B4-BE49-F238E27FC236}">
                <a16:creationId xmlns:a16="http://schemas.microsoft.com/office/drawing/2014/main" id="{6BCB47CD-0CF3-3D4C-6C73-9F5485B5B762}"/>
              </a:ext>
            </a:extLst>
          </p:cNvPr>
          <p:cNvSpPr/>
          <p:nvPr/>
        </p:nvSpPr>
        <p:spPr>
          <a:xfrm>
            <a:off x="10275580" y="3886429"/>
            <a:ext cx="884293" cy="884293"/>
          </a:xfrm>
          <a:prstGeom prst="ellipse">
            <a:avLst/>
          </a:prstGeom>
          <a:solidFill>
            <a:srgbClr val="F7C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a:extLst>
              <a:ext uri="{FF2B5EF4-FFF2-40B4-BE49-F238E27FC236}">
                <a16:creationId xmlns:a16="http://schemas.microsoft.com/office/drawing/2014/main" id="{BA6502C5-9AF0-7F7C-F518-2E57B9DCD467}"/>
              </a:ext>
            </a:extLst>
          </p:cNvPr>
          <p:cNvSpPr/>
          <p:nvPr/>
        </p:nvSpPr>
        <p:spPr>
          <a:xfrm>
            <a:off x="10101334" y="3688433"/>
            <a:ext cx="1234689" cy="1234689"/>
          </a:xfrm>
          <a:prstGeom prst="ellipse">
            <a:avLst/>
          </a:prstGeom>
          <a:noFill/>
          <a:ln w="44450">
            <a:solidFill>
              <a:srgbClr val="F7C5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Oval 28">
            <a:extLst>
              <a:ext uri="{FF2B5EF4-FFF2-40B4-BE49-F238E27FC236}">
                <a16:creationId xmlns:a16="http://schemas.microsoft.com/office/drawing/2014/main" id="{4346E264-0F61-9E2D-1F72-5D96FD699F58}"/>
              </a:ext>
            </a:extLst>
          </p:cNvPr>
          <p:cNvSpPr/>
          <p:nvPr/>
        </p:nvSpPr>
        <p:spPr>
          <a:xfrm>
            <a:off x="8139340" y="2225136"/>
            <a:ext cx="884293" cy="884293"/>
          </a:xfrm>
          <a:prstGeom prst="ellipse">
            <a:avLst/>
          </a:prstGeom>
          <a:solidFill>
            <a:srgbClr val="F7C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Oval 29">
            <a:extLst>
              <a:ext uri="{FF2B5EF4-FFF2-40B4-BE49-F238E27FC236}">
                <a16:creationId xmlns:a16="http://schemas.microsoft.com/office/drawing/2014/main" id="{BEFEC6BB-6A89-5537-ABA9-9418B3A9C0DE}"/>
              </a:ext>
            </a:extLst>
          </p:cNvPr>
          <p:cNvSpPr/>
          <p:nvPr/>
        </p:nvSpPr>
        <p:spPr>
          <a:xfrm>
            <a:off x="7965094" y="2027140"/>
            <a:ext cx="1234689" cy="1234689"/>
          </a:xfrm>
          <a:prstGeom prst="ellipse">
            <a:avLst/>
          </a:prstGeom>
          <a:noFill/>
          <a:ln w="44450">
            <a:solidFill>
              <a:srgbClr val="F7C5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3" name="Picture 22">
            <a:extLst>
              <a:ext uri="{FF2B5EF4-FFF2-40B4-BE49-F238E27FC236}">
                <a16:creationId xmlns:a16="http://schemas.microsoft.com/office/drawing/2014/main" id="{DF56501D-94B5-F0CE-BDAD-1963FD3A3C2A}"/>
              </a:ext>
            </a:extLst>
          </p:cNvPr>
          <p:cNvPicPr>
            <a:picLocks noChangeAspect="1"/>
          </p:cNvPicPr>
          <p:nvPr/>
        </p:nvPicPr>
        <p:blipFill>
          <a:blip r:embed="rId3">
            <a:lum bright="100000" contrast="100000"/>
          </a:blip>
          <a:stretch>
            <a:fillRect/>
          </a:stretch>
        </p:blipFill>
        <p:spPr>
          <a:xfrm>
            <a:off x="7541623" y="1950467"/>
            <a:ext cx="4107920" cy="3475932"/>
          </a:xfrm>
          <a:prstGeom prst="rect">
            <a:avLst/>
          </a:prstGeom>
        </p:spPr>
      </p:pic>
      <p:sp>
        <p:nvSpPr>
          <p:cNvPr id="31" name="Text Placeholder 27">
            <a:extLst>
              <a:ext uri="{FF2B5EF4-FFF2-40B4-BE49-F238E27FC236}">
                <a16:creationId xmlns:a16="http://schemas.microsoft.com/office/drawing/2014/main" id="{085EA9CF-2621-3B48-76F5-780C5D973B1E}"/>
              </a:ext>
            </a:extLst>
          </p:cNvPr>
          <p:cNvSpPr txBox="1">
            <a:spLocks/>
          </p:cNvSpPr>
          <p:nvPr/>
        </p:nvSpPr>
        <p:spPr>
          <a:xfrm rot="5400000" flipH="1">
            <a:off x="5896100" y="-5905279"/>
            <a:ext cx="460762" cy="12252960"/>
          </a:xfrm>
          <a:prstGeom prst="rect">
            <a:avLst/>
          </a:prstGeom>
          <a:solidFill>
            <a:srgbClr val="F7C582"/>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2"/>
              </a:solidFill>
              <a:latin typeface="Arial" panose="020B0604020202020204" pitchFamily="34" charset="0"/>
            </a:endParaRPr>
          </a:p>
        </p:txBody>
      </p:sp>
      <p:sp>
        <p:nvSpPr>
          <p:cNvPr id="40" name="Google Shape;410;p60">
            <a:extLst>
              <a:ext uri="{FF2B5EF4-FFF2-40B4-BE49-F238E27FC236}">
                <a16:creationId xmlns:a16="http://schemas.microsoft.com/office/drawing/2014/main" id="{F6E90EC8-A8E7-5510-1114-8E7DDFCA62CA}"/>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36</a:t>
            </a:fld>
            <a:endParaRPr sz="1050" b="1">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623B410-EE39-70CB-9699-C5F27F723DC7}"/>
              </a:ext>
            </a:extLst>
          </p:cNvPr>
          <p:cNvSpPr txBox="1"/>
          <p:nvPr/>
        </p:nvSpPr>
        <p:spPr>
          <a:xfrm>
            <a:off x="245806" y="47532"/>
            <a:ext cx="61082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1"/>
                </a:solidFill>
                <a:latin typeface="Georgia"/>
                <a:cs typeface="Calibri"/>
              </a:rPr>
              <a:t>Further reading: Building on the concepts on Page 19</a:t>
            </a:r>
            <a:endParaRPr lang="en-US" dirty="0">
              <a:solidFill>
                <a:schemeClr val="accent1"/>
              </a:solidFill>
              <a:latin typeface="Georgia"/>
            </a:endParaRPr>
          </a:p>
        </p:txBody>
      </p:sp>
      <p:pic>
        <p:nvPicPr>
          <p:cNvPr id="4" name="Graphic 3">
            <a:extLst>
              <a:ext uri="{FF2B5EF4-FFF2-40B4-BE49-F238E27FC236}">
                <a16:creationId xmlns:a16="http://schemas.microsoft.com/office/drawing/2014/main" id="{F8DD57C1-39D9-0F55-30DE-B79C69ED68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927" y="2928517"/>
            <a:ext cx="486589" cy="361823"/>
          </a:xfrm>
          <a:prstGeom prst="rect">
            <a:avLst/>
          </a:prstGeom>
        </p:spPr>
      </p:pic>
    </p:spTree>
    <p:extLst>
      <p:ext uri="{BB962C8B-B14F-4D97-AF65-F5344CB8AC3E}">
        <p14:creationId xmlns:p14="http://schemas.microsoft.com/office/powerpoint/2010/main" val="1273658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20" name="Google Shape;486;p66">
            <a:extLst>
              <a:ext uri="{FF2B5EF4-FFF2-40B4-BE49-F238E27FC236}">
                <a16:creationId xmlns:a16="http://schemas.microsoft.com/office/drawing/2014/main" id="{0455F5F3-B8BA-48B4-AE18-AF66CC48BD6B}"/>
              </a:ext>
            </a:extLst>
          </p:cNvPr>
          <p:cNvSpPr txBox="1">
            <a:spLocks/>
          </p:cNvSpPr>
          <p:nvPr/>
        </p:nvSpPr>
        <p:spPr>
          <a:xfrm>
            <a:off x="476700" y="1560272"/>
            <a:ext cx="5619299" cy="4802800"/>
          </a:xfrm>
          <a:prstGeom prst="rect">
            <a:avLst/>
          </a:prstGeom>
        </p:spPr>
        <p:txBody>
          <a:bodyPr spcFirstLastPara="1" vert="horz" wrap="square" lIns="0" tIns="0" rIns="0" bIns="0" rtlCol="0" anchor="t" anchorCtr="0">
            <a:noAutofit/>
          </a:bodyPr>
          <a:lstStyle>
            <a:lvl1pPr marL="609585" lvl="0"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b="0" i="0" kern="1200" baseline="0">
                <a:solidFill>
                  <a:schemeClr val="accent1"/>
                </a:solidFill>
                <a:latin typeface="Georgia" panose="02040502050405020303" pitchFamily="18" charset="0"/>
                <a:ea typeface="+mn-ea"/>
                <a:cs typeface="Arial" panose="020B0604020202020204" pitchFamily="34" charset="0"/>
              </a:defRPr>
            </a:lvl1pPr>
            <a:lvl2pPr marL="1219170" lvl="1"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b="0" i="0" kern="1200" baseline="0">
                <a:solidFill>
                  <a:schemeClr val="accent3"/>
                </a:solidFill>
                <a:latin typeface="Georgia" panose="02040502050405020303" pitchFamily="18" charset="0"/>
                <a:ea typeface="+mn-ea"/>
                <a:cs typeface="Arial" panose="020B0604020202020204" pitchFamily="34" charset="0"/>
              </a:defRPr>
            </a:lvl2pPr>
            <a:lvl3pPr marL="1828754" lvl="2"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b="0" i="0" kern="1200" baseline="0">
                <a:solidFill>
                  <a:schemeClr val="accent3"/>
                </a:solidFill>
                <a:latin typeface="Georgia" panose="02040502050405020303" pitchFamily="18" charset="0"/>
                <a:ea typeface="+mn-ea"/>
                <a:cs typeface="Arial" panose="020B0604020202020204" pitchFamily="34" charset="0"/>
              </a:defRPr>
            </a:lvl3pPr>
            <a:lvl4pPr marL="2438339" lvl="3"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b="0" i="0" kern="1200" baseline="0">
                <a:solidFill>
                  <a:schemeClr val="accent3"/>
                </a:solidFill>
                <a:latin typeface="Georgia" panose="02040502050405020303" pitchFamily="18" charset="0"/>
                <a:ea typeface="+mn-ea"/>
                <a:cs typeface="Arial" panose="020B0604020202020204" pitchFamily="34" charset="0"/>
              </a:defRPr>
            </a:lvl4pPr>
            <a:lvl5pPr marL="3047924" lvl="4"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b="0" i="0" kern="1200" baseline="0">
                <a:solidFill>
                  <a:schemeClr val="accent3"/>
                </a:solidFill>
                <a:latin typeface="Georgia" panose="02040502050405020303" pitchFamily="18" charset="0"/>
                <a:ea typeface="+mn-ea"/>
                <a:cs typeface="Arial" panose="020B0604020202020204" pitchFamily="34" charset="0"/>
              </a:defRPr>
            </a:lvl5pPr>
            <a:lvl6pPr marL="3657509" lvl="5"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kern="1200">
                <a:solidFill>
                  <a:schemeClr val="accent3"/>
                </a:solidFill>
                <a:latin typeface="+mn-lt"/>
                <a:ea typeface="+mn-ea"/>
                <a:cs typeface="+mn-cs"/>
              </a:defRPr>
            </a:lvl6pPr>
            <a:lvl7pPr marL="4267093" lvl="6"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kern="1200">
                <a:solidFill>
                  <a:schemeClr val="accent3"/>
                </a:solidFill>
                <a:latin typeface="+mn-lt"/>
                <a:ea typeface="+mn-ea"/>
                <a:cs typeface="+mn-cs"/>
              </a:defRPr>
            </a:lvl7pPr>
            <a:lvl8pPr marL="4876678" lvl="7"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kern="1200">
                <a:solidFill>
                  <a:schemeClr val="accent3"/>
                </a:solidFill>
                <a:latin typeface="+mn-lt"/>
                <a:ea typeface="+mn-ea"/>
                <a:cs typeface="+mn-cs"/>
              </a:defRPr>
            </a:lvl8pPr>
            <a:lvl9pPr marL="5486263" lvl="8" indent="-397923" algn="l" defTabSz="914400" rtl="0" eaLnBrk="1" latinLnBrk="0" hangingPunct="1">
              <a:lnSpc>
                <a:spcPct val="110000"/>
              </a:lnSpc>
              <a:spcBef>
                <a:spcPts val="0"/>
              </a:spcBef>
              <a:spcAft>
                <a:spcPts val="0"/>
              </a:spcAft>
              <a:buClr>
                <a:schemeClr val="accent3"/>
              </a:buClr>
              <a:buSzPts val="1100"/>
              <a:buFont typeface="Arial" panose="020B0604020202020204" pitchFamily="34" charset="0"/>
              <a:buChar char="•"/>
              <a:defRPr sz="1467" kern="1200">
                <a:solidFill>
                  <a:schemeClr val="accent3"/>
                </a:solidFill>
                <a:latin typeface="+mn-lt"/>
                <a:ea typeface="+mn-ea"/>
                <a:cs typeface="+mn-cs"/>
              </a:defRPr>
            </a:lvl9pPr>
          </a:lstStyle>
          <a:p>
            <a:pPr marL="0" indent="0">
              <a:spcBef>
                <a:spcPts val="1333"/>
              </a:spcBef>
              <a:buNone/>
            </a:pPr>
            <a:r>
              <a:rPr lang="en-US" sz="1400" dirty="0">
                <a:solidFill>
                  <a:schemeClr val="accent3"/>
                </a:solidFill>
                <a:latin typeface="Georgia"/>
                <a:ea typeface="Helvetica Neue"/>
                <a:cs typeface="Arial"/>
                <a:sym typeface="Helvetica Neue"/>
              </a:rPr>
              <a:t>We can apply this understanding to our communications</a:t>
            </a:r>
            <a:r>
              <a:rPr lang="en-US" sz="1400" dirty="0">
                <a:solidFill>
                  <a:schemeClr val="accent3"/>
                </a:solidFill>
                <a:latin typeface="Georgia"/>
                <a:cs typeface="Arial"/>
              </a:rPr>
              <a:t>. When our downstairs brain — also known as the amygdala — is calm, our upstairs brain has the capacity to pause, be reflective, make rational decisions and aspire to be our better selves. But when the downstairs brain is triggered, it produces emotional noise that makes it difficult for the upstairs brain to listen to and hear thoughtful reasons to be supportive of an issue. </a:t>
            </a:r>
            <a:endParaRPr lang="en-US" dirty="0">
              <a:solidFill>
                <a:schemeClr val="accent3"/>
              </a:solidFill>
            </a:endParaRPr>
          </a:p>
          <a:p>
            <a:pPr marL="0" indent="0">
              <a:spcBef>
                <a:spcPts val="1333"/>
              </a:spcBef>
              <a:buNone/>
            </a:pPr>
            <a:r>
              <a:rPr lang="en-US" sz="1200" dirty="0">
                <a:solidFill>
                  <a:schemeClr val="tx2"/>
                </a:solidFill>
                <a:latin typeface="Arial"/>
                <a:cs typeface="Arial"/>
              </a:rPr>
              <a:t>Our job as communicators is to acknowledge complexities and help audiences to calm their concerns, discomfort, and other negative emotions. </a:t>
            </a:r>
            <a:endParaRPr lang="en-US" sz="1200" dirty="0">
              <a:solidFill>
                <a:schemeClr val="tx2"/>
              </a:solidFill>
              <a:latin typeface="Arial" panose="020B0604020202020204" pitchFamily="34" charset="0"/>
            </a:endParaRPr>
          </a:p>
          <a:p>
            <a:pPr marL="0" indent="0">
              <a:spcBef>
                <a:spcPts val="1333"/>
              </a:spcBef>
              <a:buClr>
                <a:schemeClr val="dk1"/>
              </a:buClr>
              <a:buNone/>
            </a:pPr>
            <a:r>
              <a:rPr lang="en-US" sz="1200" dirty="0">
                <a:solidFill>
                  <a:schemeClr val="tx2"/>
                </a:solidFill>
                <a:latin typeface="Arial"/>
                <a:cs typeface="Arial"/>
              </a:rPr>
              <a:t>As neuroscientist Gregory Berns says, “Familiarity calms the amygdala.” With familiarity, trust and emphasis on shared values and hope, we can help audiences to manage all the negative emotions they are feeling — like fear and discomfort — to tap into different perspectives, decisions and, ultimately, behaviors. </a:t>
            </a:r>
            <a:endParaRPr lang="en-US" sz="1200" dirty="0">
              <a:solidFill>
                <a:schemeClr val="tx2"/>
              </a:solidFill>
              <a:latin typeface="Arial" panose="020B0604020202020204" pitchFamily="34" charset="0"/>
            </a:endParaRPr>
          </a:p>
          <a:p>
            <a:pPr marL="0" indent="0">
              <a:spcBef>
                <a:spcPts val="1333"/>
              </a:spcBef>
              <a:buNone/>
            </a:pPr>
            <a:endParaRPr lang="en-US" sz="1400" dirty="0">
              <a:solidFill>
                <a:schemeClr val="tx1"/>
              </a:solidFill>
              <a:latin typeface="Arial" panose="020B0604020202020204" pitchFamily="34" charset="0"/>
            </a:endParaRPr>
          </a:p>
        </p:txBody>
      </p:sp>
      <p:sp>
        <p:nvSpPr>
          <p:cNvPr id="32" name="Text Placeholder 27">
            <a:extLst>
              <a:ext uri="{FF2B5EF4-FFF2-40B4-BE49-F238E27FC236}">
                <a16:creationId xmlns:a16="http://schemas.microsoft.com/office/drawing/2014/main" id="{F0887594-FD87-E04F-A377-A9E15EFB82B7}"/>
              </a:ext>
            </a:extLst>
          </p:cNvPr>
          <p:cNvSpPr txBox="1">
            <a:spLocks/>
          </p:cNvSpPr>
          <p:nvPr/>
        </p:nvSpPr>
        <p:spPr>
          <a:xfrm>
            <a:off x="6954197" y="-5867"/>
            <a:ext cx="5282773" cy="6863867"/>
          </a:xfrm>
          <a:prstGeom prst="rect">
            <a:avLst/>
          </a:prstGeom>
          <a:solidFill>
            <a:schemeClr val="accent3"/>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3"/>
              </a:solidFill>
              <a:latin typeface="Arial" panose="020B0604020202020204" pitchFamily="34" charset="0"/>
            </a:endParaRPr>
          </a:p>
        </p:txBody>
      </p:sp>
      <p:sp>
        <p:nvSpPr>
          <p:cNvPr id="33" name="Google Shape;362;p59">
            <a:extLst>
              <a:ext uri="{FF2B5EF4-FFF2-40B4-BE49-F238E27FC236}">
                <a16:creationId xmlns:a16="http://schemas.microsoft.com/office/drawing/2014/main" id="{41B06C22-11E5-D3BE-F83D-8EFE3E966329}"/>
              </a:ext>
            </a:extLst>
          </p:cNvPr>
          <p:cNvSpPr txBox="1"/>
          <p:nvPr/>
        </p:nvSpPr>
        <p:spPr>
          <a:xfrm>
            <a:off x="10330977" y="5198158"/>
            <a:ext cx="1861023" cy="565412"/>
          </a:xfrm>
          <a:prstGeom prst="rect">
            <a:avLst/>
          </a:prstGeom>
          <a:noFill/>
          <a:ln>
            <a:noFill/>
          </a:ln>
        </p:spPr>
        <p:txBody>
          <a:bodyPr spcFirstLastPara="1" wrap="square" lIns="68575" tIns="68575" rIns="68575" bIns="68575" anchor="t" anchorCtr="0">
            <a:noAutofit/>
          </a:bodyPr>
          <a:lstStyle/>
          <a:p>
            <a:pPr lvl="0" algn="ctr" rtl="0">
              <a:spcBef>
                <a:spcPts val="0"/>
              </a:spcBef>
              <a:spcAft>
                <a:spcPts val="0"/>
              </a:spcAft>
              <a:buClr>
                <a:srgbClr val="0082DE"/>
              </a:buClr>
              <a:buSzPct val="100000"/>
            </a:pPr>
            <a:r>
              <a:rPr lang="en-US" sz="1400" b="1">
                <a:solidFill>
                  <a:schemeClr val="bg1"/>
                </a:solidFill>
                <a:latin typeface="Arial" panose="020B0604020202020204" pitchFamily="34" charset="0"/>
                <a:ea typeface="Helvetica Neue"/>
                <a:cs typeface="Arial" panose="020B0604020202020204" pitchFamily="34" charset="0"/>
                <a:sym typeface="Helvetica Neue"/>
              </a:rPr>
              <a:t>DOWNSTAIRS BRAIN</a:t>
            </a:r>
            <a:endParaRPr lang="en-US" sz="1200" b="1">
              <a:solidFill>
                <a:schemeClr val="bg1"/>
              </a:solidFill>
              <a:latin typeface="Arial" panose="020B0604020202020204" pitchFamily="34" charset="0"/>
              <a:ea typeface="Helvetica Neue"/>
              <a:cs typeface="Arial" panose="020B0604020202020204" pitchFamily="34" charset="0"/>
              <a:sym typeface="Helvetica Neue"/>
            </a:endParaRPr>
          </a:p>
        </p:txBody>
      </p:sp>
      <p:sp>
        <p:nvSpPr>
          <p:cNvPr id="34" name="Google Shape;362;p59">
            <a:extLst>
              <a:ext uri="{FF2B5EF4-FFF2-40B4-BE49-F238E27FC236}">
                <a16:creationId xmlns:a16="http://schemas.microsoft.com/office/drawing/2014/main" id="{A02C9BA6-A53E-D574-8FA9-2B977ACF2261}"/>
              </a:ext>
            </a:extLst>
          </p:cNvPr>
          <p:cNvSpPr txBox="1"/>
          <p:nvPr/>
        </p:nvSpPr>
        <p:spPr>
          <a:xfrm>
            <a:off x="6999166" y="1560272"/>
            <a:ext cx="1861023" cy="565412"/>
          </a:xfrm>
          <a:prstGeom prst="rect">
            <a:avLst/>
          </a:prstGeom>
          <a:noFill/>
          <a:ln>
            <a:noFill/>
          </a:ln>
        </p:spPr>
        <p:txBody>
          <a:bodyPr spcFirstLastPara="1" wrap="square" lIns="68575" tIns="68575" rIns="68575" bIns="68575" anchor="t" anchorCtr="0">
            <a:noAutofit/>
          </a:bodyPr>
          <a:lstStyle/>
          <a:p>
            <a:pPr lvl="0" algn="ctr" rtl="0">
              <a:spcBef>
                <a:spcPts val="0"/>
              </a:spcBef>
              <a:spcAft>
                <a:spcPts val="0"/>
              </a:spcAft>
              <a:buClr>
                <a:srgbClr val="0082DE"/>
              </a:buClr>
              <a:buSzPct val="100000"/>
            </a:pPr>
            <a:r>
              <a:rPr lang="en-US" sz="1400" b="1">
                <a:solidFill>
                  <a:schemeClr val="bg1"/>
                </a:solidFill>
                <a:latin typeface="Arial" panose="020B0604020202020204" pitchFamily="34" charset="0"/>
                <a:ea typeface="Helvetica Neue"/>
                <a:cs typeface="Arial" panose="020B0604020202020204" pitchFamily="34" charset="0"/>
                <a:sym typeface="Helvetica Neue"/>
              </a:rPr>
              <a:t>UPSTAIRS</a:t>
            </a:r>
            <a:br>
              <a:rPr lang="en-US" sz="1400" b="1">
                <a:solidFill>
                  <a:schemeClr val="bg1"/>
                </a:solidFill>
                <a:latin typeface="Arial" panose="020B0604020202020204" pitchFamily="34" charset="0"/>
                <a:ea typeface="Helvetica Neue"/>
                <a:cs typeface="Arial" panose="020B0604020202020204" pitchFamily="34" charset="0"/>
                <a:sym typeface="Helvetica Neue"/>
              </a:rPr>
            </a:br>
            <a:r>
              <a:rPr lang="en-US" sz="1400" b="1">
                <a:solidFill>
                  <a:schemeClr val="bg1"/>
                </a:solidFill>
                <a:latin typeface="Arial" panose="020B0604020202020204" pitchFamily="34" charset="0"/>
                <a:ea typeface="Helvetica Neue"/>
                <a:cs typeface="Arial" panose="020B0604020202020204" pitchFamily="34" charset="0"/>
                <a:sym typeface="Helvetica Neue"/>
              </a:rPr>
              <a:t>BRAIN</a:t>
            </a:r>
            <a:endParaRPr lang="en-US" sz="1200" b="1">
              <a:solidFill>
                <a:schemeClr val="bg1"/>
              </a:solidFill>
              <a:latin typeface="Arial" panose="020B0604020202020204" pitchFamily="34" charset="0"/>
              <a:ea typeface="Helvetica Neue"/>
              <a:cs typeface="Arial" panose="020B0604020202020204" pitchFamily="34" charset="0"/>
              <a:sym typeface="Helvetica Neue"/>
            </a:endParaRPr>
          </a:p>
        </p:txBody>
      </p:sp>
      <p:sp>
        <p:nvSpPr>
          <p:cNvPr id="35" name="Oval 34">
            <a:extLst>
              <a:ext uri="{FF2B5EF4-FFF2-40B4-BE49-F238E27FC236}">
                <a16:creationId xmlns:a16="http://schemas.microsoft.com/office/drawing/2014/main" id="{D0B2491D-8B82-CE32-434F-8409A0D137B8}"/>
              </a:ext>
            </a:extLst>
          </p:cNvPr>
          <p:cNvSpPr/>
          <p:nvPr/>
        </p:nvSpPr>
        <p:spPr>
          <a:xfrm>
            <a:off x="10275580" y="3886429"/>
            <a:ext cx="884293" cy="884293"/>
          </a:xfrm>
          <a:prstGeom prst="ellipse">
            <a:avLst/>
          </a:prstGeom>
          <a:solidFill>
            <a:srgbClr val="F7C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Oval 35">
            <a:extLst>
              <a:ext uri="{FF2B5EF4-FFF2-40B4-BE49-F238E27FC236}">
                <a16:creationId xmlns:a16="http://schemas.microsoft.com/office/drawing/2014/main" id="{F4BB0970-7BC5-0526-DE90-D323ACE4131E}"/>
              </a:ext>
            </a:extLst>
          </p:cNvPr>
          <p:cNvSpPr/>
          <p:nvPr/>
        </p:nvSpPr>
        <p:spPr>
          <a:xfrm>
            <a:off x="10101334" y="3688433"/>
            <a:ext cx="1234689" cy="1234689"/>
          </a:xfrm>
          <a:prstGeom prst="ellipse">
            <a:avLst/>
          </a:prstGeom>
          <a:noFill/>
          <a:ln w="44450">
            <a:solidFill>
              <a:srgbClr val="F7C5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Oval 36">
            <a:extLst>
              <a:ext uri="{FF2B5EF4-FFF2-40B4-BE49-F238E27FC236}">
                <a16:creationId xmlns:a16="http://schemas.microsoft.com/office/drawing/2014/main" id="{B0A7B2C8-AC73-EB70-CC57-1E50F668C155}"/>
              </a:ext>
            </a:extLst>
          </p:cNvPr>
          <p:cNvSpPr/>
          <p:nvPr/>
        </p:nvSpPr>
        <p:spPr>
          <a:xfrm>
            <a:off x="8139340" y="2225136"/>
            <a:ext cx="884293" cy="884293"/>
          </a:xfrm>
          <a:prstGeom prst="ellipse">
            <a:avLst/>
          </a:prstGeom>
          <a:solidFill>
            <a:srgbClr val="F7C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Oval 37">
            <a:extLst>
              <a:ext uri="{FF2B5EF4-FFF2-40B4-BE49-F238E27FC236}">
                <a16:creationId xmlns:a16="http://schemas.microsoft.com/office/drawing/2014/main" id="{540D6C7C-979E-FD5A-0ACD-3881939D0074}"/>
              </a:ext>
            </a:extLst>
          </p:cNvPr>
          <p:cNvSpPr/>
          <p:nvPr/>
        </p:nvSpPr>
        <p:spPr>
          <a:xfrm>
            <a:off x="7965094" y="2027140"/>
            <a:ext cx="1234689" cy="1234689"/>
          </a:xfrm>
          <a:prstGeom prst="ellipse">
            <a:avLst/>
          </a:prstGeom>
          <a:noFill/>
          <a:ln w="44450">
            <a:solidFill>
              <a:srgbClr val="F7C5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9" name="Picture 38">
            <a:extLst>
              <a:ext uri="{FF2B5EF4-FFF2-40B4-BE49-F238E27FC236}">
                <a16:creationId xmlns:a16="http://schemas.microsoft.com/office/drawing/2014/main" id="{4FCA0374-6C7F-4B5E-D58A-7F7388D74656}"/>
              </a:ext>
            </a:extLst>
          </p:cNvPr>
          <p:cNvPicPr>
            <a:picLocks noChangeAspect="1"/>
          </p:cNvPicPr>
          <p:nvPr/>
        </p:nvPicPr>
        <p:blipFill>
          <a:blip r:embed="rId3">
            <a:lum bright="100000" contrast="100000"/>
          </a:blip>
          <a:stretch>
            <a:fillRect/>
          </a:stretch>
        </p:blipFill>
        <p:spPr>
          <a:xfrm>
            <a:off x="7541623" y="1950467"/>
            <a:ext cx="4107920" cy="3475932"/>
          </a:xfrm>
          <a:prstGeom prst="rect">
            <a:avLst/>
          </a:prstGeom>
        </p:spPr>
      </p:pic>
      <p:sp>
        <p:nvSpPr>
          <p:cNvPr id="42" name="Google Shape;479;p64">
            <a:extLst>
              <a:ext uri="{FF2B5EF4-FFF2-40B4-BE49-F238E27FC236}">
                <a16:creationId xmlns:a16="http://schemas.microsoft.com/office/drawing/2014/main" id="{C201E449-0C57-466D-F4CB-9D4A69A595E5}"/>
              </a:ext>
            </a:extLst>
          </p:cNvPr>
          <p:cNvSpPr txBox="1">
            <a:spLocks/>
          </p:cNvSpPr>
          <p:nvPr/>
        </p:nvSpPr>
        <p:spPr>
          <a:xfrm>
            <a:off x="572756" y="966492"/>
            <a:ext cx="4381382" cy="280673"/>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endParaRPr lang="en-US" sz="1400" b="1">
              <a:solidFill>
                <a:schemeClr val="tx2"/>
              </a:solidFill>
            </a:endParaRPr>
          </a:p>
        </p:txBody>
      </p:sp>
      <p:sp>
        <p:nvSpPr>
          <p:cNvPr id="54" name="Text Placeholder 27">
            <a:extLst>
              <a:ext uri="{FF2B5EF4-FFF2-40B4-BE49-F238E27FC236}">
                <a16:creationId xmlns:a16="http://schemas.microsoft.com/office/drawing/2014/main" id="{DD5F2350-221D-B668-319D-1D83D9A04041}"/>
              </a:ext>
            </a:extLst>
          </p:cNvPr>
          <p:cNvSpPr txBox="1">
            <a:spLocks/>
          </p:cNvSpPr>
          <p:nvPr/>
        </p:nvSpPr>
        <p:spPr>
          <a:xfrm rot="5400000" flipH="1">
            <a:off x="5880109" y="-5896099"/>
            <a:ext cx="460762" cy="12252960"/>
          </a:xfrm>
          <a:prstGeom prst="rect">
            <a:avLst/>
          </a:prstGeom>
          <a:solidFill>
            <a:srgbClr val="F7C582"/>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rgbClr val="F7C582"/>
              </a:solidFill>
              <a:latin typeface="Arial" panose="020B0604020202020204" pitchFamily="34" charset="0"/>
            </a:endParaRPr>
          </a:p>
        </p:txBody>
      </p:sp>
      <p:sp>
        <p:nvSpPr>
          <p:cNvPr id="60" name="Oval 59">
            <a:extLst>
              <a:ext uri="{FF2B5EF4-FFF2-40B4-BE49-F238E27FC236}">
                <a16:creationId xmlns:a16="http://schemas.microsoft.com/office/drawing/2014/main" id="{1D2AD640-3C5C-4BFF-36C7-B663A4CE78AC}"/>
              </a:ext>
            </a:extLst>
          </p:cNvPr>
          <p:cNvSpPr/>
          <p:nvPr/>
        </p:nvSpPr>
        <p:spPr>
          <a:xfrm>
            <a:off x="10537143" y="451582"/>
            <a:ext cx="846555" cy="846555"/>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sp>
        <p:nvSpPr>
          <p:cNvPr id="62" name="Google Shape;410;p60">
            <a:extLst>
              <a:ext uri="{FF2B5EF4-FFF2-40B4-BE49-F238E27FC236}">
                <a16:creationId xmlns:a16="http://schemas.microsoft.com/office/drawing/2014/main" id="{D73F8BE2-B8A8-0792-291E-ED1FEE2030DA}"/>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solidFill>
                  <a:schemeClr val="bg1"/>
                </a:solidFill>
                <a:latin typeface="Arial" panose="020B0604020202020204" pitchFamily="34" charset="0"/>
                <a:cs typeface="Arial" panose="020B0604020202020204" pitchFamily="34" charset="0"/>
              </a:rPr>
              <a:pPr>
                <a:buClr>
                  <a:srgbClr val="000000"/>
                </a:buClr>
              </a:pPr>
              <a:t>37</a:t>
            </a:fld>
            <a:endParaRPr sz="105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64059EF-5D93-8102-875E-29AA246B723B}"/>
              </a:ext>
            </a:extLst>
          </p:cNvPr>
          <p:cNvSpPr txBox="1"/>
          <p:nvPr/>
        </p:nvSpPr>
        <p:spPr>
          <a:xfrm>
            <a:off x="245806" y="47532"/>
            <a:ext cx="61082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1"/>
                </a:solidFill>
                <a:latin typeface="Georgia"/>
                <a:cs typeface="Calibri"/>
              </a:rPr>
              <a:t>Further reading: Building on the concepts on Page 19</a:t>
            </a:r>
            <a:endParaRPr lang="en-US" dirty="0">
              <a:solidFill>
                <a:schemeClr val="accent1"/>
              </a:solidFill>
              <a:latin typeface="Georgia"/>
            </a:endParaRPr>
          </a:p>
        </p:txBody>
      </p:sp>
      <p:sp>
        <p:nvSpPr>
          <p:cNvPr id="3" name="Title 1">
            <a:extLst>
              <a:ext uri="{FF2B5EF4-FFF2-40B4-BE49-F238E27FC236}">
                <a16:creationId xmlns:a16="http://schemas.microsoft.com/office/drawing/2014/main" id="{80F27DFA-731B-A193-2941-00B1F555E27B}"/>
              </a:ext>
            </a:extLst>
          </p:cNvPr>
          <p:cNvSpPr txBox="1">
            <a:spLocks/>
          </p:cNvSpPr>
          <p:nvPr/>
        </p:nvSpPr>
        <p:spPr>
          <a:xfrm>
            <a:off x="618507" y="810742"/>
            <a:ext cx="6159539" cy="1216398"/>
          </a:xfrm>
          <a:prstGeom prst="rect">
            <a:avLst/>
          </a:prstGeom>
          <a:noFill/>
          <a:ln>
            <a:noFill/>
          </a:ln>
        </p:spPr>
        <p:txBody>
          <a:bodyPr spcFirstLastPara="1" vert="horz" wrap="square" lIns="91425" tIns="91425" rIns="91425" bIns="91425" rtlCol="0" anchor="t" anchorCtr="0">
            <a:normAutofit fontScale="97500"/>
          </a:bodyPr>
          <a:lstStyle>
            <a:lvl1pPr lvl="0" algn="l" defTabSz="914400" rtl="0" eaLnBrk="1" latinLnBrk="0" hangingPunct="1">
              <a:lnSpc>
                <a:spcPct val="100000"/>
              </a:lnSpc>
              <a:spcBef>
                <a:spcPts val="0"/>
              </a:spcBef>
              <a:spcAft>
                <a:spcPts val="0"/>
              </a:spcAft>
              <a:buSzPts val="2000"/>
              <a:buNone/>
              <a:defRPr sz="4400" b="0" i="0" kern="1200" baseline="0">
                <a:solidFill>
                  <a:srgbClr val="004258"/>
                </a:solidFill>
                <a:latin typeface="Georgia" panose="02040502050405020303" pitchFamily="18" charset="0"/>
                <a:ea typeface="Roboto Slab"/>
                <a:cs typeface="Roboto Slab"/>
                <a:sym typeface="Roboto Slab"/>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 sz="3200" dirty="0">
                <a:solidFill>
                  <a:schemeClr val="tx2"/>
                </a:solidFill>
                <a:latin typeface="Georgia"/>
              </a:rPr>
              <a:t>Upstairs Brain, Downstairs Brain</a:t>
            </a:r>
            <a:endParaRPr lang="en-US" sz="3200" dirty="0">
              <a:solidFill>
                <a:schemeClr val="tx2"/>
              </a:solidFill>
              <a:latin typeface="Georgia"/>
            </a:endParaRPr>
          </a:p>
        </p:txBody>
      </p:sp>
      <p:sp>
        <p:nvSpPr>
          <p:cNvPr id="4" name="Text Placeholder 27">
            <a:extLst>
              <a:ext uri="{FF2B5EF4-FFF2-40B4-BE49-F238E27FC236}">
                <a16:creationId xmlns:a16="http://schemas.microsoft.com/office/drawing/2014/main" id="{CB775E87-66FE-77B5-4A15-9588B96C34B4}"/>
              </a:ext>
            </a:extLst>
          </p:cNvPr>
          <p:cNvSpPr txBox="1">
            <a:spLocks/>
          </p:cNvSpPr>
          <p:nvPr/>
        </p:nvSpPr>
        <p:spPr>
          <a:xfrm flipH="1">
            <a:off x="499918" y="933709"/>
            <a:ext cx="64303" cy="457200"/>
          </a:xfrm>
          <a:prstGeom prst="rect">
            <a:avLst/>
          </a:prstGeom>
          <a:solidFill>
            <a:schemeClr val="accent3"/>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1"/>
              </a:solidFill>
              <a:latin typeface="Arial" panose="020B0604020202020204" pitchFamily="34" charset="0"/>
            </a:endParaRPr>
          </a:p>
        </p:txBody>
      </p:sp>
    </p:spTree>
    <p:extLst>
      <p:ext uri="{BB962C8B-B14F-4D97-AF65-F5344CB8AC3E}">
        <p14:creationId xmlns:p14="http://schemas.microsoft.com/office/powerpoint/2010/main" val="571156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0"/>
        <p:cNvGrpSpPr/>
        <p:nvPr/>
      </p:nvGrpSpPr>
      <p:grpSpPr>
        <a:xfrm>
          <a:off x="0" y="0"/>
          <a:ext cx="0" cy="0"/>
          <a:chOff x="0" y="0"/>
          <a:chExt cx="0" cy="0"/>
        </a:xfrm>
      </p:grpSpPr>
      <p:sp>
        <p:nvSpPr>
          <p:cNvPr id="2" name="Rectangle 1">
            <a:extLst>
              <a:ext uri="{FF2B5EF4-FFF2-40B4-BE49-F238E27FC236}">
                <a16:creationId xmlns:a16="http://schemas.microsoft.com/office/drawing/2014/main" id="{2C1C452C-36BA-98B4-D4F0-DAE2BD8882CF}"/>
              </a:ext>
            </a:extLst>
          </p:cNvPr>
          <p:cNvSpPr/>
          <p:nvPr/>
        </p:nvSpPr>
        <p:spPr>
          <a:xfrm>
            <a:off x="0" y="0"/>
            <a:ext cx="12192000" cy="17312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Rectangle 2">
            <a:extLst>
              <a:ext uri="{FF2B5EF4-FFF2-40B4-BE49-F238E27FC236}">
                <a16:creationId xmlns:a16="http://schemas.microsoft.com/office/drawing/2014/main" id="{846D2B85-C0C5-BA99-46F0-4693E5E85FDD}"/>
              </a:ext>
            </a:extLst>
          </p:cNvPr>
          <p:cNvSpPr/>
          <p:nvPr/>
        </p:nvSpPr>
        <p:spPr>
          <a:xfrm>
            <a:off x="0" y="1731264"/>
            <a:ext cx="12192000" cy="5119636"/>
          </a:xfrm>
          <a:prstGeom prst="rect">
            <a:avLst/>
          </a:prstGeom>
          <a:solidFill>
            <a:srgbClr val="94CC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Google Shape;612;p78"/>
          <p:cNvSpPr txBox="1">
            <a:spLocks noGrp="1"/>
          </p:cNvSpPr>
          <p:nvPr>
            <p:ph type="title"/>
          </p:nvPr>
        </p:nvSpPr>
        <p:spPr>
          <a:xfrm>
            <a:off x="579772" y="4249499"/>
            <a:ext cx="11391600" cy="1731264"/>
          </a:xfrm>
          <a:prstGeom prst="rect">
            <a:avLst/>
          </a:prstGeom>
          <a:noFill/>
          <a:ln>
            <a:noFill/>
          </a:ln>
        </p:spPr>
        <p:txBody>
          <a:bodyPr spcFirstLastPara="1" vert="horz" wrap="square" lIns="0" tIns="12700" rIns="0" bIns="0" rtlCol="0" anchor="ctr" anchorCtr="0">
            <a:noAutofit/>
          </a:bodyPr>
          <a:lstStyle/>
          <a:p>
            <a:pPr>
              <a:buClr>
                <a:srgbClr val="FFFFFF"/>
              </a:buClr>
              <a:buSzPts val="900"/>
            </a:pPr>
            <a:r>
              <a:rPr lang="en" sz="3600">
                <a:solidFill>
                  <a:srgbClr val="FFFFFF"/>
                </a:solidFill>
                <a:latin typeface="Georgia"/>
                <a:ea typeface="Proxima Nova"/>
                <a:cs typeface="Arial"/>
                <a:sym typeface="Proxima Nova"/>
              </a:rPr>
              <a:t>Appendix: </a:t>
            </a:r>
            <a:br>
              <a:rPr lang="en" sz="3600">
                <a:ea typeface="Proxima Nova"/>
                <a:cs typeface="Arial" panose="020B0604020202020204" pitchFamily="34" charset="0"/>
              </a:rPr>
            </a:br>
            <a:r>
              <a:rPr lang="en" sz="3600">
                <a:solidFill>
                  <a:srgbClr val="FFFFFF"/>
                </a:solidFill>
                <a:latin typeface="Georgia"/>
                <a:ea typeface="Proxima Nova"/>
                <a:cs typeface="Arial"/>
                <a:sym typeface="Proxima Nova"/>
              </a:rPr>
              <a:t>Research Methodology </a:t>
            </a:r>
            <a:endParaRPr lang="en-US" sz="3600">
              <a:highlight>
                <a:srgbClr val="C00000"/>
              </a:highlight>
              <a:ea typeface="Proxima Nova"/>
              <a:cs typeface="Arial" panose="020B0604020202020204" pitchFamily="34" charset="0"/>
            </a:endParaRPr>
          </a:p>
        </p:txBody>
      </p:sp>
      <p:sp>
        <p:nvSpPr>
          <p:cNvPr id="4" name="Google Shape;410;p60">
            <a:extLst>
              <a:ext uri="{FF2B5EF4-FFF2-40B4-BE49-F238E27FC236}">
                <a16:creationId xmlns:a16="http://schemas.microsoft.com/office/drawing/2014/main" id="{483274D1-8276-484F-F348-36006FB0A7B8}"/>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38</a:t>
            </a:fld>
            <a:endParaRPr sz="105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243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3" name="Google Shape;290;p48">
            <a:extLst>
              <a:ext uri="{FF2B5EF4-FFF2-40B4-BE49-F238E27FC236}">
                <a16:creationId xmlns:a16="http://schemas.microsoft.com/office/drawing/2014/main" id="{C862DF52-6E1E-DDBA-B856-14F1A3486527}"/>
              </a:ext>
            </a:extLst>
          </p:cNvPr>
          <p:cNvSpPr/>
          <p:nvPr/>
        </p:nvSpPr>
        <p:spPr>
          <a:xfrm>
            <a:off x="-10409" y="0"/>
            <a:ext cx="12202409" cy="6858000"/>
          </a:xfrm>
          <a:prstGeom prst="rect">
            <a:avLst/>
          </a:prstGeom>
          <a:solidFill>
            <a:srgbClr val="EBEFF2"/>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4" name="Google Shape;290;p48">
            <a:extLst>
              <a:ext uri="{FF2B5EF4-FFF2-40B4-BE49-F238E27FC236}">
                <a16:creationId xmlns:a16="http://schemas.microsoft.com/office/drawing/2014/main" id="{02F9F851-2728-D9ED-7AEF-52004BC27953}"/>
              </a:ext>
            </a:extLst>
          </p:cNvPr>
          <p:cNvSpPr/>
          <p:nvPr/>
        </p:nvSpPr>
        <p:spPr>
          <a:xfrm>
            <a:off x="322832" y="365309"/>
            <a:ext cx="11491216" cy="6174890"/>
          </a:xfrm>
          <a:prstGeom prst="rect">
            <a:avLst/>
          </a:prstGeom>
          <a:solidFill>
            <a:schemeClr val="bg1"/>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621" name="Google Shape;621;p79"/>
          <p:cNvSpPr txBox="1"/>
          <p:nvPr/>
        </p:nvSpPr>
        <p:spPr>
          <a:xfrm>
            <a:off x="775584" y="2089958"/>
            <a:ext cx="10065094" cy="3324486"/>
          </a:xfrm>
          <a:prstGeom prst="rect">
            <a:avLst/>
          </a:prstGeom>
          <a:noFill/>
          <a:ln>
            <a:noFill/>
          </a:ln>
        </p:spPr>
        <p:txBody>
          <a:bodyPr spcFirstLastPara="1" wrap="square" lIns="91433" tIns="91433" rIns="91433" bIns="91433" anchor="t" anchorCtr="0">
            <a:spAutoFit/>
          </a:bodyPr>
          <a:lstStyle/>
          <a:p>
            <a:pPr>
              <a:lnSpc>
                <a:spcPct val="115000"/>
              </a:lnSpc>
            </a:pPr>
            <a:r>
              <a:rPr lang="en" sz="1400">
                <a:solidFill>
                  <a:schemeClr val="tx2"/>
                </a:solidFill>
                <a:latin typeface="Arial"/>
                <a:ea typeface="Montserrat"/>
                <a:cs typeface="Arial"/>
                <a:sym typeface="Montserrat"/>
              </a:rPr>
              <a:t>Before we developed our persuasion strategies, we first mapped the mindsets of our target audiences, including the values, beliefs, experiences and attitudes that foster or interfere with support. This phase focused on qualitative research.</a:t>
            </a:r>
          </a:p>
          <a:p>
            <a:pPr>
              <a:lnSpc>
                <a:spcPct val="115000"/>
              </a:lnSpc>
            </a:pPr>
            <a:endParaRPr lang="en" sz="1400">
              <a:solidFill>
                <a:schemeClr val="tx2"/>
              </a:solidFill>
              <a:latin typeface="Arial" panose="020B0604020202020204" pitchFamily="34" charset="0"/>
              <a:ea typeface="Montserrat"/>
              <a:cs typeface="Arial" panose="020B0604020202020204" pitchFamily="34" charset="0"/>
              <a:sym typeface="Montserrat"/>
            </a:endParaRPr>
          </a:p>
          <a:p>
            <a:pPr>
              <a:lnSpc>
                <a:spcPct val="115000"/>
              </a:lnSpc>
            </a:pPr>
            <a:r>
              <a:rPr lang="en" sz="1400" b="1">
                <a:solidFill>
                  <a:schemeClr val="tx2"/>
                </a:solidFill>
                <a:latin typeface="Arial"/>
                <a:ea typeface="Montserrat"/>
                <a:cs typeface="Arial"/>
                <a:sym typeface="Montserrat"/>
              </a:rPr>
              <a:t>One asynchronous focus group (a multiday online focus group using virtual message boards) with Californians ages 25-55, in October 2022, including:</a:t>
            </a:r>
            <a:endParaRPr lang="en" sz="1400" b="1">
              <a:solidFill>
                <a:schemeClr val="tx2"/>
              </a:solidFill>
              <a:latin typeface="Arial"/>
              <a:ea typeface="Montserrat"/>
              <a:cs typeface="Arial"/>
            </a:endParaRPr>
          </a:p>
          <a:p>
            <a:pPr marL="285750" indent="-285750">
              <a:lnSpc>
                <a:spcPct val="115000"/>
              </a:lnSpc>
              <a:buFont typeface="Arial"/>
              <a:buChar char="•"/>
            </a:pPr>
            <a:r>
              <a:rPr lang="en" sz="1400">
                <a:solidFill>
                  <a:schemeClr val="tx2"/>
                </a:solidFill>
                <a:latin typeface="Arial"/>
                <a:ea typeface="Montserrat"/>
                <a:cs typeface="Arial"/>
                <a:sym typeface="Montserrat"/>
              </a:rPr>
              <a:t>12 women and 11 men</a:t>
            </a:r>
            <a:endParaRPr lang="en" sz="1400">
              <a:solidFill>
                <a:schemeClr val="tx2"/>
              </a:solidFill>
              <a:latin typeface="Arial"/>
              <a:ea typeface="Montserrat"/>
              <a:cs typeface="Arial"/>
            </a:endParaRPr>
          </a:p>
          <a:p>
            <a:pPr marL="285750" indent="-285750">
              <a:lnSpc>
                <a:spcPct val="115000"/>
              </a:lnSpc>
              <a:buClr>
                <a:schemeClr val="tx2"/>
              </a:buClr>
              <a:buFont typeface="Arial" panose="020B0604020202020204" pitchFamily="34" charset="0"/>
              <a:buChar char="•"/>
            </a:pPr>
            <a:r>
              <a:rPr lang="en" sz="1400">
                <a:solidFill>
                  <a:schemeClr val="tx2"/>
                </a:solidFill>
                <a:latin typeface="Arial"/>
                <a:ea typeface="Montserrat"/>
                <a:cs typeface="Arial"/>
                <a:sym typeface="Montserrat"/>
              </a:rPr>
              <a:t>10 white, 5 Hispanic, 5 Black, 3 API</a:t>
            </a:r>
            <a:endParaRPr lang="en" sz="1400">
              <a:solidFill>
                <a:schemeClr val="tx2"/>
              </a:solidFill>
              <a:latin typeface="Arial"/>
              <a:ea typeface="Montserrat"/>
              <a:cs typeface="Arial"/>
            </a:endParaRPr>
          </a:p>
          <a:p>
            <a:pPr marL="285750" indent="-285750">
              <a:lnSpc>
                <a:spcPct val="115000"/>
              </a:lnSpc>
              <a:buClr>
                <a:schemeClr val="tx2"/>
              </a:buClr>
              <a:buFont typeface="Arial" panose="020B0604020202020204" pitchFamily="34" charset="0"/>
              <a:buChar char="•"/>
            </a:pPr>
            <a:r>
              <a:rPr lang="en" sz="1400">
                <a:solidFill>
                  <a:schemeClr val="tx2"/>
                </a:solidFill>
                <a:latin typeface="Arial"/>
                <a:ea typeface="Montserrat"/>
                <a:cs typeface="Arial"/>
                <a:sym typeface="Montserrat"/>
              </a:rPr>
              <a:t>8 Democrats, 6 Republicans, and 9 Independents</a:t>
            </a:r>
            <a:endParaRPr lang="en" sz="1400">
              <a:solidFill>
                <a:schemeClr val="tx2"/>
              </a:solidFill>
              <a:latin typeface="Arial"/>
              <a:ea typeface="Montserrat"/>
              <a:cs typeface="Arial"/>
            </a:endParaRPr>
          </a:p>
          <a:p>
            <a:pPr marL="285750" indent="-285750">
              <a:lnSpc>
                <a:spcPct val="115000"/>
              </a:lnSpc>
              <a:buClr>
                <a:schemeClr val="tx2"/>
              </a:buClr>
              <a:buFont typeface="Arial" panose="020B0604020202020204" pitchFamily="34" charset="0"/>
              <a:buChar char="•"/>
            </a:pPr>
            <a:r>
              <a:rPr lang="en" sz="1400">
                <a:solidFill>
                  <a:schemeClr val="tx2"/>
                </a:solidFill>
                <a:latin typeface="Arial"/>
                <a:ea typeface="Montserrat"/>
                <a:cs typeface="Arial"/>
                <a:sym typeface="Montserrat"/>
              </a:rPr>
              <a:t>2 Very Conservative, 7 Somewhat Conservative, 6 Moderate, 5 Somewhat Liberal, 3 Very Liberal</a:t>
            </a:r>
            <a:endParaRPr lang="en" sz="1400">
              <a:solidFill>
                <a:schemeClr val="tx2"/>
              </a:solidFill>
              <a:latin typeface="Arial"/>
              <a:ea typeface="Montserrat"/>
              <a:cs typeface="Arial"/>
            </a:endParaRPr>
          </a:p>
          <a:p>
            <a:pPr marL="285750" indent="-285750">
              <a:lnSpc>
                <a:spcPct val="115000"/>
              </a:lnSpc>
              <a:buClr>
                <a:schemeClr val="tx2"/>
              </a:buClr>
              <a:buFont typeface="Arial" panose="020B0604020202020204" pitchFamily="34" charset="0"/>
              <a:buChar char="•"/>
            </a:pPr>
            <a:r>
              <a:rPr lang="en" sz="1400">
                <a:solidFill>
                  <a:schemeClr val="tx2"/>
                </a:solidFill>
                <a:latin typeface="Arial"/>
                <a:ea typeface="Montserrat"/>
                <a:cs typeface="Arial"/>
                <a:sym typeface="Montserrat"/>
              </a:rPr>
              <a:t>Residents in the following California regions: Los Angeles County (7), Bay Area (5), San Diego/Orange Counties (5), Central Valley (2), Inland Empire/Desert (2), Central Coast (1), Greater Sacramento (1)</a:t>
            </a:r>
            <a:endParaRPr sz="1400">
              <a:solidFill>
                <a:schemeClr val="tx2"/>
              </a:solidFill>
              <a:latin typeface="Arial"/>
              <a:ea typeface="Montserrat"/>
              <a:cs typeface="Arial"/>
              <a:sym typeface="Montserrat"/>
            </a:endParaRPr>
          </a:p>
          <a:p>
            <a:pPr marL="608965">
              <a:lnSpc>
                <a:spcPct val="115000"/>
              </a:lnSpc>
              <a:spcAft>
                <a:spcPts val="1333"/>
              </a:spcAft>
            </a:pPr>
            <a:endParaRPr sz="1400">
              <a:solidFill>
                <a:schemeClr val="tx2"/>
              </a:solidFill>
              <a:latin typeface="Arial" panose="020B0604020202020204" pitchFamily="34" charset="0"/>
              <a:ea typeface="Montserrat"/>
              <a:cs typeface="Arial" panose="020B0604020202020204" pitchFamily="34" charset="0"/>
            </a:endParaRPr>
          </a:p>
        </p:txBody>
      </p:sp>
      <p:sp>
        <p:nvSpPr>
          <p:cNvPr id="9" name="Title 1">
            <a:extLst>
              <a:ext uri="{FF2B5EF4-FFF2-40B4-BE49-F238E27FC236}">
                <a16:creationId xmlns:a16="http://schemas.microsoft.com/office/drawing/2014/main" id="{39A7C5A1-5579-4985-7BB5-0F87C7EA3DF3}"/>
              </a:ext>
            </a:extLst>
          </p:cNvPr>
          <p:cNvSpPr txBox="1">
            <a:spLocks/>
          </p:cNvSpPr>
          <p:nvPr/>
        </p:nvSpPr>
        <p:spPr>
          <a:xfrm>
            <a:off x="931155" y="1191536"/>
            <a:ext cx="7167816" cy="534465"/>
          </a:xfrm>
          <a:prstGeom prst="rect">
            <a:avLst/>
          </a:prstGeom>
          <a:noFill/>
          <a:ln>
            <a:noFill/>
          </a:ln>
        </p:spPr>
        <p:txBody>
          <a:bodyPr spcFirstLastPara="1" vert="horz" wrap="square" lIns="91425" tIns="91425" rIns="91425" bIns="91425" rtlCol="0" anchor="t" anchorCtr="0">
            <a:noAutofit/>
          </a:bodyPr>
          <a:lstStyle>
            <a:lvl1pPr lvl="0" algn="l" defTabSz="914400" rtl="0" eaLnBrk="1" latinLnBrk="0" hangingPunct="1">
              <a:lnSpc>
                <a:spcPct val="100000"/>
              </a:lnSpc>
              <a:spcBef>
                <a:spcPts val="0"/>
              </a:spcBef>
              <a:spcAft>
                <a:spcPts val="0"/>
              </a:spcAft>
              <a:buSzPts val="2000"/>
              <a:buNone/>
              <a:defRPr sz="4400" b="0" i="0" kern="1200" baseline="0">
                <a:solidFill>
                  <a:srgbClr val="004258"/>
                </a:solidFill>
                <a:latin typeface="Georgia" panose="02040502050405020303" pitchFamily="18" charset="0"/>
                <a:ea typeface="Roboto Slab"/>
                <a:cs typeface="Roboto Slab"/>
                <a:sym typeface="Roboto Slab"/>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sz="3200">
                <a:solidFill>
                  <a:schemeClr val="tx2"/>
                </a:solidFill>
                <a:latin typeface="Georgia" panose="02040502050405020303" pitchFamily="18" charset="0"/>
              </a:rPr>
              <a:t>Mindset Methodology (Overview)</a:t>
            </a:r>
          </a:p>
        </p:txBody>
      </p:sp>
      <p:sp>
        <p:nvSpPr>
          <p:cNvPr id="10" name="Text Placeholder 27">
            <a:extLst>
              <a:ext uri="{FF2B5EF4-FFF2-40B4-BE49-F238E27FC236}">
                <a16:creationId xmlns:a16="http://schemas.microsoft.com/office/drawing/2014/main" id="{41068F40-4FC7-64ED-AEAD-60F97BC3ECB7}"/>
              </a:ext>
            </a:extLst>
          </p:cNvPr>
          <p:cNvSpPr txBox="1">
            <a:spLocks/>
          </p:cNvSpPr>
          <p:nvPr/>
        </p:nvSpPr>
        <p:spPr>
          <a:xfrm flipH="1">
            <a:off x="775584" y="901689"/>
            <a:ext cx="64303" cy="822960"/>
          </a:xfrm>
          <a:prstGeom prst="rect">
            <a:avLst/>
          </a:prstGeom>
          <a:solidFill>
            <a:schemeClr val="tx2"/>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tx2"/>
              </a:solidFill>
              <a:latin typeface="Arial" panose="020B0604020202020204" pitchFamily="34" charset="0"/>
            </a:endParaRPr>
          </a:p>
        </p:txBody>
      </p:sp>
      <p:sp>
        <p:nvSpPr>
          <p:cNvPr id="11" name="Google Shape;479;p64">
            <a:extLst>
              <a:ext uri="{FF2B5EF4-FFF2-40B4-BE49-F238E27FC236}">
                <a16:creationId xmlns:a16="http://schemas.microsoft.com/office/drawing/2014/main" id="{BA60E818-F18F-7C5B-46AF-0A3D0CF006E2}"/>
              </a:ext>
            </a:extLst>
          </p:cNvPr>
          <p:cNvSpPr txBox="1">
            <a:spLocks/>
          </p:cNvSpPr>
          <p:nvPr/>
        </p:nvSpPr>
        <p:spPr>
          <a:xfrm>
            <a:off x="885402" y="893900"/>
            <a:ext cx="4381382" cy="280673"/>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r>
              <a:rPr lang="en" sz="1400" b="1">
                <a:solidFill>
                  <a:schemeClr val="tx2"/>
                </a:solidFill>
                <a:ea typeface="Proxima Nova"/>
                <a:cs typeface="Arial" panose="020B0604020202020204" pitchFamily="34" charset="0"/>
                <a:sym typeface="Proxima Nova"/>
              </a:rPr>
              <a:t>APPENDIX: RESEARCH METHODOLOGY </a:t>
            </a:r>
            <a:endParaRPr lang="en-US" sz="1400" b="1">
              <a:solidFill>
                <a:schemeClr val="tx2"/>
              </a:solidFill>
            </a:endParaRPr>
          </a:p>
        </p:txBody>
      </p:sp>
      <p:sp>
        <p:nvSpPr>
          <p:cNvPr id="12" name="Google Shape;410;p60">
            <a:extLst>
              <a:ext uri="{FF2B5EF4-FFF2-40B4-BE49-F238E27FC236}">
                <a16:creationId xmlns:a16="http://schemas.microsoft.com/office/drawing/2014/main" id="{4E8906C4-C979-A3F5-02D6-0B3B2697EAEF}"/>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39</a:t>
            </a:fld>
            <a:endParaRPr sz="105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3210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5" name="Picture 24">
            <a:extLst>
              <a:ext uri="{FF2B5EF4-FFF2-40B4-BE49-F238E27FC236}">
                <a16:creationId xmlns:a16="http://schemas.microsoft.com/office/drawing/2014/main" id="{6341EA16-B122-895A-789E-4B26BBD6DB5D}"/>
              </a:ext>
            </a:extLst>
          </p:cNvPr>
          <p:cNvPicPr>
            <a:picLocks noChangeAspect="1"/>
          </p:cNvPicPr>
          <p:nvPr/>
        </p:nvPicPr>
        <p:blipFill rotWithShape="1">
          <a:blip r:embed="rId3"/>
          <a:srcRect l="39259" t="-179" r="7405" b="1499"/>
          <a:stretch/>
        </p:blipFill>
        <p:spPr>
          <a:xfrm>
            <a:off x="6593681" y="-12491"/>
            <a:ext cx="5598318" cy="6898241"/>
          </a:xfrm>
          <a:prstGeom prst="rect">
            <a:avLst/>
          </a:prstGeom>
        </p:spPr>
      </p:pic>
      <p:sp>
        <p:nvSpPr>
          <p:cNvPr id="300" name="Google Shape;300;p49"/>
          <p:cNvSpPr txBox="1"/>
          <p:nvPr/>
        </p:nvSpPr>
        <p:spPr>
          <a:xfrm>
            <a:off x="407649" y="2034906"/>
            <a:ext cx="5878851" cy="4431968"/>
          </a:xfrm>
          <a:prstGeom prst="rect">
            <a:avLst/>
          </a:prstGeom>
          <a:noFill/>
          <a:ln>
            <a:noFill/>
          </a:ln>
        </p:spPr>
        <p:txBody>
          <a:bodyPr spcFirstLastPara="1" wrap="square" lIns="91433" tIns="91433" rIns="91433" bIns="91433" anchor="t" anchorCtr="0">
            <a:spAutoFit/>
          </a:bodyPr>
          <a:lstStyle/>
          <a:p>
            <a:pPr marL="0" lvl="0" indent="0" algn="l" rtl="0">
              <a:lnSpc>
                <a:spcPct val="115000"/>
              </a:lnSpc>
              <a:spcBef>
                <a:spcPts val="0"/>
              </a:spcBef>
              <a:spcAft>
                <a:spcPts val="0"/>
              </a:spcAft>
              <a:buNone/>
            </a:pPr>
            <a:r>
              <a:rPr lang="en-US" sz="1400" dirty="0">
                <a:solidFill>
                  <a:schemeClr val="accent4"/>
                </a:solidFill>
                <a:latin typeface="Georgia" panose="02040502050405020303" pitchFamily="18" charset="0"/>
                <a:ea typeface="Montserrat"/>
                <a:cs typeface="Arial" panose="020B0604020202020204" pitchFamily="34" charset="0"/>
                <a:sym typeface="Montserrat"/>
              </a:rPr>
              <a:t>This guide is for everyone who is working to increase support for making college more affordable in California. </a:t>
            </a:r>
            <a:r>
              <a:rPr lang="en-US" sz="1400" dirty="0">
                <a:solidFill>
                  <a:srgbClr val="4C5863"/>
                </a:solidFill>
                <a:latin typeface="Georgia" panose="02040502050405020303" pitchFamily="18" charset="0"/>
                <a:ea typeface="Montserrat"/>
                <a:cs typeface="Arial" panose="020B0604020202020204" pitchFamily="34" charset="0"/>
                <a:sym typeface="Montserrat"/>
              </a:rPr>
              <a:t>Whether your work is in direct services, policy and advocacy, research, grantmaking, or a combination of these areas, this guide can help you develop communications to effectively mobilize diverse audiences to take action.</a:t>
            </a:r>
          </a:p>
          <a:p>
            <a:pPr marL="0" lvl="0" indent="0" algn="l" rtl="0">
              <a:lnSpc>
                <a:spcPct val="115000"/>
              </a:lnSpc>
              <a:spcBef>
                <a:spcPts val="0"/>
              </a:spcBef>
              <a:spcAft>
                <a:spcPts val="0"/>
              </a:spcAft>
              <a:buNone/>
            </a:pPr>
            <a:endParaRPr lang="en-US" sz="1400" dirty="0">
              <a:solidFill>
                <a:srgbClr val="4C5863"/>
              </a:solidFill>
              <a:latin typeface="Arial" panose="020B0604020202020204" pitchFamily="34" charset="0"/>
              <a:ea typeface="Montserrat"/>
              <a:cs typeface="Arial" panose="020B0604020202020204" pitchFamily="34" charset="0"/>
              <a:sym typeface="Montserrat"/>
            </a:endParaRPr>
          </a:p>
          <a:p>
            <a:pPr marL="0" lvl="0" indent="0" algn="l" rtl="0">
              <a:lnSpc>
                <a:spcPct val="115000"/>
              </a:lnSpc>
              <a:spcBef>
                <a:spcPts val="0"/>
              </a:spcBef>
              <a:spcAft>
                <a:spcPts val="0"/>
              </a:spcAft>
              <a:buNone/>
            </a:pPr>
            <a:r>
              <a:rPr lang="en-US" sz="1200" b="1" dirty="0">
                <a:solidFill>
                  <a:srgbClr val="4C5863"/>
                </a:solidFill>
                <a:latin typeface="Arial" panose="020B0604020202020204" pitchFamily="34" charset="0"/>
                <a:ea typeface="Montserrat"/>
                <a:cs typeface="Arial" panose="020B0604020202020204" pitchFamily="34" charset="0"/>
                <a:sym typeface="Montserrat"/>
              </a:rPr>
              <a:t>This guide can help you: </a:t>
            </a:r>
          </a:p>
          <a:p>
            <a:pPr marL="349250" lvl="0" indent="-209550" algn="l" rtl="0">
              <a:lnSpc>
                <a:spcPct val="115000"/>
              </a:lnSpc>
              <a:spcBef>
                <a:spcPts val="0"/>
              </a:spcBef>
              <a:spcAft>
                <a:spcPts val="0"/>
              </a:spcAft>
              <a:buClr>
                <a:schemeClr val="accent2"/>
              </a:buClr>
              <a:buSzPts val="1400"/>
              <a:buFont typeface="Arial" panose="020B0604020202020204" pitchFamily="34" charset="0"/>
              <a:buChar char="•"/>
            </a:pPr>
            <a:r>
              <a:rPr lang="en-US" sz="1200" b="1" dirty="0">
                <a:solidFill>
                  <a:schemeClr val="accent2"/>
                </a:solidFill>
                <a:latin typeface="Arial" panose="020B0604020202020204" pitchFamily="34" charset="0"/>
                <a:ea typeface="Montserrat"/>
                <a:cs typeface="Arial" panose="020B0604020202020204" pitchFamily="34" charset="0"/>
                <a:sym typeface="Montserrat"/>
              </a:rPr>
              <a:t>Persuade policymakers </a:t>
            </a:r>
            <a:r>
              <a:rPr lang="en-US" sz="1200" dirty="0">
                <a:solidFill>
                  <a:srgbClr val="4C5863"/>
                </a:solidFill>
                <a:latin typeface="Arial" panose="020B0604020202020204" pitchFamily="34" charset="0"/>
                <a:ea typeface="Montserrat"/>
                <a:cs typeface="Arial" panose="020B0604020202020204" pitchFamily="34" charset="0"/>
                <a:sym typeface="Montserrat"/>
              </a:rPr>
              <a:t>— through advocacy days, one-on-one meetings, legislative advocacy campaigns, and more</a:t>
            </a:r>
          </a:p>
          <a:p>
            <a:pPr marL="349250" lvl="0" indent="-209550" algn="l" rtl="0">
              <a:lnSpc>
                <a:spcPct val="115000"/>
              </a:lnSpc>
              <a:spcBef>
                <a:spcPts val="0"/>
              </a:spcBef>
              <a:spcAft>
                <a:spcPts val="0"/>
              </a:spcAft>
              <a:buClr>
                <a:schemeClr val="accent2"/>
              </a:buClr>
              <a:buSzPts val="1400"/>
              <a:buFont typeface="Arial" panose="020B0604020202020204" pitchFamily="34" charset="0"/>
              <a:buChar char="•"/>
            </a:pPr>
            <a:r>
              <a:rPr lang="en-US" sz="1200" b="1" dirty="0">
                <a:solidFill>
                  <a:schemeClr val="accent2"/>
                </a:solidFill>
                <a:latin typeface="Arial" panose="020B0604020202020204" pitchFamily="34" charset="0"/>
                <a:ea typeface="Montserrat"/>
                <a:cs typeface="Arial" panose="020B0604020202020204" pitchFamily="34" charset="0"/>
                <a:sym typeface="Montserrat"/>
              </a:rPr>
              <a:t>Connect with voters </a:t>
            </a:r>
            <a:r>
              <a:rPr lang="en-US" sz="1200" dirty="0">
                <a:solidFill>
                  <a:srgbClr val="4C5863"/>
                </a:solidFill>
                <a:latin typeface="Arial" panose="020B0604020202020204" pitchFamily="34" charset="0"/>
                <a:ea typeface="Montserrat"/>
                <a:cs typeface="Arial" panose="020B0604020202020204" pitchFamily="34" charset="0"/>
                <a:sym typeface="Montserrat"/>
              </a:rPr>
              <a:t>(the general public) — through op-eds, media placements, social media, videos, website landing pages and blog posts, and more </a:t>
            </a:r>
          </a:p>
          <a:p>
            <a:pPr marL="349250" lvl="0" indent="-209550" algn="l" rtl="0">
              <a:lnSpc>
                <a:spcPct val="115000"/>
              </a:lnSpc>
              <a:spcBef>
                <a:spcPts val="0"/>
              </a:spcBef>
              <a:spcAft>
                <a:spcPts val="0"/>
              </a:spcAft>
              <a:buClr>
                <a:schemeClr val="accent2"/>
              </a:buClr>
              <a:buSzPts val="1400"/>
              <a:buFont typeface="Arial" panose="020B0604020202020204" pitchFamily="34" charset="0"/>
              <a:buChar char="•"/>
            </a:pPr>
            <a:r>
              <a:rPr lang="en-US" sz="1200" b="1" dirty="0">
                <a:solidFill>
                  <a:schemeClr val="accent2"/>
                </a:solidFill>
                <a:latin typeface="Arial"/>
                <a:ea typeface="Montserrat"/>
                <a:cs typeface="Arial"/>
                <a:sym typeface="Montserrat"/>
              </a:rPr>
              <a:t>Engage your supporters </a:t>
            </a:r>
            <a:r>
              <a:rPr lang="en-US" sz="1200" dirty="0">
                <a:solidFill>
                  <a:srgbClr val="4C5863"/>
                </a:solidFill>
                <a:latin typeface="Arial"/>
                <a:ea typeface="Montserrat"/>
                <a:cs typeface="Arial"/>
                <a:sym typeface="Montserrat"/>
              </a:rPr>
              <a:t>— through annual reports, email blasts, virtual and in-person events, social media, videos, website landing pages and blog posts, and more</a:t>
            </a:r>
          </a:p>
          <a:p>
            <a:pPr marL="349250" indent="-209550">
              <a:lnSpc>
                <a:spcPct val="114999"/>
              </a:lnSpc>
              <a:buClr>
                <a:srgbClr val="94CCCB"/>
              </a:buClr>
              <a:buSzPts val="1400"/>
              <a:buFont typeface="Arial" panose="020B0604020202020204" pitchFamily="34" charset="0"/>
              <a:buChar char="•"/>
            </a:pPr>
            <a:endParaRPr lang="en-US" sz="1200" dirty="0">
              <a:solidFill>
                <a:srgbClr val="4C5863"/>
              </a:solidFill>
              <a:latin typeface="Arial"/>
              <a:cs typeface="Arial"/>
            </a:endParaRPr>
          </a:p>
          <a:p>
            <a:pPr marL="139700">
              <a:lnSpc>
                <a:spcPct val="114999"/>
              </a:lnSpc>
            </a:pPr>
            <a:r>
              <a:rPr lang="en-US" sz="1200" dirty="0">
                <a:solidFill>
                  <a:srgbClr val="4C5863"/>
                </a:solidFill>
                <a:latin typeface="Arial"/>
                <a:cs typeface="Arial"/>
              </a:rPr>
              <a:t>Feel free to use some — or all — of this deck as needed for the work you and your organization are doing. Share the whole thing with your colleagues, or pull out just the slides best suited to their work. </a:t>
            </a:r>
            <a:endParaRPr lang="en-US" sz="1600" dirty="0"/>
          </a:p>
        </p:txBody>
      </p:sp>
      <p:sp>
        <p:nvSpPr>
          <p:cNvPr id="10" name="Snip Single Corner Rectangle 9">
            <a:extLst>
              <a:ext uri="{FF2B5EF4-FFF2-40B4-BE49-F238E27FC236}">
                <a16:creationId xmlns:a16="http://schemas.microsoft.com/office/drawing/2014/main" id="{006EE8F4-AF4B-19D6-8BC4-F0F51BDF9275}"/>
              </a:ext>
            </a:extLst>
          </p:cNvPr>
          <p:cNvSpPr/>
          <p:nvPr/>
        </p:nvSpPr>
        <p:spPr>
          <a:xfrm flipH="1">
            <a:off x="9156831" y="4364221"/>
            <a:ext cx="3035165" cy="2068978"/>
          </a:xfrm>
          <a:prstGeom prst="snip1Rect">
            <a:avLst>
              <a:gd name="adj" fmla="val 15911"/>
            </a:avLst>
          </a:prstGeom>
          <a:solidFill>
            <a:srgbClr val="EB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4CCCB"/>
              </a:solidFill>
              <a:latin typeface="Arial" panose="020B0604020202020204" pitchFamily="34" charset="0"/>
            </a:endParaRPr>
          </a:p>
        </p:txBody>
      </p:sp>
      <p:sp>
        <p:nvSpPr>
          <p:cNvPr id="11" name="TextBox 10">
            <a:extLst>
              <a:ext uri="{FF2B5EF4-FFF2-40B4-BE49-F238E27FC236}">
                <a16:creationId xmlns:a16="http://schemas.microsoft.com/office/drawing/2014/main" id="{D2572FB7-0B28-56A2-8401-D9D05AB08E28}"/>
              </a:ext>
            </a:extLst>
          </p:cNvPr>
          <p:cNvSpPr txBox="1"/>
          <p:nvPr/>
        </p:nvSpPr>
        <p:spPr>
          <a:xfrm>
            <a:off x="9405999" y="5258927"/>
            <a:ext cx="2565506" cy="993605"/>
          </a:xfrm>
          <a:prstGeom prst="rect">
            <a:avLst/>
          </a:prstGeom>
          <a:noFill/>
        </p:spPr>
        <p:txBody>
          <a:bodyPr wrap="square">
            <a:spAutoFit/>
          </a:bodyPr>
          <a:lstStyle/>
          <a:p>
            <a:pPr>
              <a:lnSpc>
                <a:spcPct val="125000"/>
              </a:lnSpc>
              <a:spcBef>
                <a:spcPts val="1600"/>
              </a:spcBef>
            </a:pPr>
            <a:r>
              <a:rPr lang="en" sz="1200">
                <a:solidFill>
                  <a:schemeClr val="accent1"/>
                </a:solidFill>
                <a:latin typeface="Georgia" panose="02040502050405020303" pitchFamily="18" charset="0"/>
                <a:ea typeface="Montserrat"/>
                <a:cs typeface="Arial" panose="020B0604020202020204" pitchFamily="34" charset="0"/>
                <a:sym typeface="Montserrat"/>
              </a:rPr>
              <a:t>As you read this guide, look for the </a:t>
            </a:r>
            <a:r>
              <a:rPr lang="en" sz="1200" b="1">
                <a:solidFill>
                  <a:schemeClr val="accent1"/>
                </a:solidFill>
                <a:latin typeface="Georgia" panose="02040502050405020303" pitchFamily="18" charset="0"/>
                <a:ea typeface="Montserrat"/>
                <a:cs typeface="Arial" panose="020B0604020202020204" pitchFamily="34" charset="0"/>
                <a:sym typeface="Montserrat"/>
              </a:rPr>
              <a:t>Principles in Practice </a:t>
            </a:r>
            <a:r>
              <a:rPr lang="en" sz="1200">
                <a:solidFill>
                  <a:schemeClr val="accent1"/>
                </a:solidFill>
                <a:latin typeface="Georgia" panose="02040502050405020303" pitchFamily="18" charset="0"/>
                <a:ea typeface="Montserrat"/>
                <a:cs typeface="Arial" panose="020B0604020202020204" pitchFamily="34" charset="0"/>
                <a:sym typeface="Montserrat"/>
              </a:rPr>
              <a:t>for practical tips to apply the recommendations to your work.</a:t>
            </a:r>
            <a:endParaRPr lang="en-US" sz="1200">
              <a:solidFill>
                <a:schemeClr val="accent1"/>
              </a:solidFill>
              <a:latin typeface="Georgia" panose="02040502050405020303" pitchFamily="18" charset="0"/>
              <a:ea typeface="Helvetica Neue Light"/>
              <a:cs typeface="Arial" panose="020B0604020202020204" pitchFamily="34" charset="0"/>
              <a:sym typeface="Helvetica Neue Light"/>
            </a:endParaRPr>
          </a:p>
        </p:txBody>
      </p:sp>
      <p:sp>
        <p:nvSpPr>
          <p:cNvPr id="12" name="TextBox 11">
            <a:extLst>
              <a:ext uri="{FF2B5EF4-FFF2-40B4-BE49-F238E27FC236}">
                <a16:creationId xmlns:a16="http://schemas.microsoft.com/office/drawing/2014/main" id="{74C6D5CA-2CFD-5E66-E2B3-306F2350FF35}"/>
              </a:ext>
            </a:extLst>
          </p:cNvPr>
          <p:cNvSpPr txBox="1"/>
          <p:nvPr/>
        </p:nvSpPr>
        <p:spPr>
          <a:xfrm>
            <a:off x="9406000" y="4891425"/>
            <a:ext cx="2221122" cy="276999"/>
          </a:xfrm>
          <a:prstGeom prst="rect">
            <a:avLst/>
          </a:prstGeom>
          <a:noFill/>
        </p:spPr>
        <p:txBody>
          <a:bodyPr wrap="square">
            <a:spAutoFit/>
          </a:bodyPr>
          <a:lstStyle/>
          <a:p>
            <a:pPr>
              <a:spcBef>
                <a:spcPts val="1600"/>
              </a:spcBef>
            </a:pPr>
            <a:r>
              <a:rPr lang="en-US" sz="1200" b="1">
                <a:solidFill>
                  <a:schemeClr val="accent1"/>
                </a:solidFill>
                <a:latin typeface="Arial" panose="020B0604020202020204" pitchFamily="34" charset="0"/>
                <a:ea typeface="Helvetica Neue"/>
                <a:cs typeface="Arial" panose="020B0604020202020204" pitchFamily="34" charset="0"/>
                <a:sym typeface="Helvetica Neue"/>
              </a:rPr>
              <a:t>PRINCIPLES IN PRACTICE</a:t>
            </a:r>
          </a:p>
        </p:txBody>
      </p:sp>
      <p:sp>
        <p:nvSpPr>
          <p:cNvPr id="13" name="Extract 46">
            <a:extLst>
              <a:ext uri="{FF2B5EF4-FFF2-40B4-BE49-F238E27FC236}">
                <a16:creationId xmlns:a16="http://schemas.microsoft.com/office/drawing/2014/main" id="{607E4DAC-111B-6113-C810-F35EA9D72C76}"/>
              </a:ext>
            </a:extLst>
          </p:cNvPr>
          <p:cNvSpPr/>
          <p:nvPr/>
        </p:nvSpPr>
        <p:spPr>
          <a:xfrm rot="7894591" flipH="1">
            <a:off x="9165674" y="4481232"/>
            <a:ext cx="473089" cy="239267"/>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6139"/>
              <a:gd name="connsiteY0" fmla="*/ 11789 h 11789"/>
              <a:gd name="connsiteX1" fmla="*/ 1139 w 6139"/>
              <a:gd name="connsiteY1" fmla="*/ 0 h 11789"/>
              <a:gd name="connsiteX2" fmla="*/ 6139 w 6139"/>
              <a:gd name="connsiteY2" fmla="*/ 10000 h 11789"/>
              <a:gd name="connsiteX3" fmla="*/ 0 w 6139"/>
              <a:gd name="connsiteY3" fmla="*/ 11789 h 11789"/>
              <a:gd name="connsiteX0" fmla="*/ 0 w 12261"/>
              <a:gd name="connsiteY0" fmla="*/ 8972 h 8972"/>
              <a:gd name="connsiteX1" fmla="*/ 4116 w 12261"/>
              <a:gd name="connsiteY1" fmla="*/ 0 h 8972"/>
              <a:gd name="connsiteX2" fmla="*/ 12261 w 12261"/>
              <a:gd name="connsiteY2" fmla="*/ 8482 h 8972"/>
              <a:gd name="connsiteX3" fmla="*/ 0 w 12261"/>
              <a:gd name="connsiteY3" fmla="*/ 8972 h 8972"/>
              <a:gd name="connsiteX0" fmla="*/ 0 w 10000"/>
              <a:gd name="connsiteY0" fmla="*/ 4447 h 4447"/>
              <a:gd name="connsiteX1" fmla="*/ 4918 w 10000"/>
              <a:gd name="connsiteY1" fmla="*/ 0 h 4447"/>
              <a:gd name="connsiteX2" fmla="*/ 10000 w 10000"/>
              <a:gd name="connsiteY2" fmla="*/ 3901 h 4447"/>
              <a:gd name="connsiteX3" fmla="*/ 0 w 10000"/>
              <a:gd name="connsiteY3" fmla="*/ 4447 h 4447"/>
              <a:gd name="connsiteX0" fmla="*/ 0 w 10000"/>
              <a:gd name="connsiteY0" fmla="*/ 11623 h 11623"/>
              <a:gd name="connsiteX1" fmla="*/ 4980 w 10000"/>
              <a:gd name="connsiteY1" fmla="*/ 0 h 11623"/>
              <a:gd name="connsiteX2" fmla="*/ 10000 w 10000"/>
              <a:gd name="connsiteY2" fmla="*/ 10395 h 11623"/>
              <a:gd name="connsiteX3" fmla="*/ 0 w 10000"/>
              <a:gd name="connsiteY3" fmla="*/ 11623 h 11623"/>
            </a:gdLst>
            <a:ahLst/>
            <a:cxnLst>
              <a:cxn ang="0">
                <a:pos x="connsiteX0" y="connsiteY0"/>
              </a:cxn>
              <a:cxn ang="0">
                <a:pos x="connsiteX1" y="connsiteY1"/>
              </a:cxn>
              <a:cxn ang="0">
                <a:pos x="connsiteX2" y="connsiteY2"/>
              </a:cxn>
              <a:cxn ang="0">
                <a:pos x="connsiteX3" y="connsiteY3"/>
              </a:cxn>
            </a:cxnLst>
            <a:rect l="l" t="t" r="r" b="b"/>
            <a:pathLst>
              <a:path w="10000" h="11623">
                <a:moveTo>
                  <a:pt x="0" y="11623"/>
                </a:moveTo>
                <a:lnTo>
                  <a:pt x="4980" y="0"/>
                </a:lnTo>
                <a:lnTo>
                  <a:pt x="10000" y="10395"/>
                </a:lnTo>
                <a:lnTo>
                  <a:pt x="0" y="11623"/>
                </a:lnTo>
                <a:close/>
              </a:path>
            </a:pathLst>
          </a:custGeom>
          <a:solidFill>
            <a:srgbClr val="DC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latin typeface="Arial" panose="020B0604020202020204" pitchFamily="34" charset="0"/>
            </a:endParaRPr>
          </a:p>
        </p:txBody>
      </p:sp>
      <p:pic>
        <p:nvPicPr>
          <p:cNvPr id="14" name="Graphic 13">
            <a:extLst>
              <a:ext uri="{FF2B5EF4-FFF2-40B4-BE49-F238E27FC236}">
                <a16:creationId xmlns:a16="http://schemas.microsoft.com/office/drawing/2014/main" id="{9F688EEB-3678-5AB2-1604-9936A5C21F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82755" y="4829942"/>
            <a:ext cx="357079" cy="357079"/>
          </a:xfrm>
          <a:prstGeom prst="rect">
            <a:avLst/>
          </a:prstGeom>
        </p:spPr>
      </p:pic>
      <p:sp>
        <p:nvSpPr>
          <p:cNvPr id="17" name="Title 1">
            <a:extLst>
              <a:ext uri="{FF2B5EF4-FFF2-40B4-BE49-F238E27FC236}">
                <a16:creationId xmlns:a16="http://schemas.microsoft.com/office/drawing/2014/main" id="{846E99FB-CA79-A4F3-D5D0-6C3091B4EBDB}"/>
              </a:ext>
            </a:extLst>
          </p:cNvPr>
          <p:cNvSpPr>
            <a:spLocks noGrp="1"/>
          </p:cNvSpPr>
          <p:nvPr>
            <p:ph type="title"/>
          </p:nvPr>
        </p:nvSpPr>
        <p:spPr>
          <a:xfrm>
            <a:off x="605808" y="930152"/>
            <a:ext cx="9024078" cy="970431"/>
          </a:xfrm>
        </p:spPr>
        <p:txBody>
          <a:bodyPr anchor="b">
            <a:normAutofit/>
          </a:bodyPr>
          <a:lstStyle/>
          <a:p>
            <a:r>
              <a:rPr lang="en-US" sz="3200" dirty="0">
                <a:latin typeface="Georgia" panose="02040502050405020303" pitchFamily="18" charset="0"/>
              </a:rPr>
              <a:t>Who should use this guide?</a:t>
            </a:r>
          </a:p>
        </p:txBody>
      </p:sp>
      <p:sp>
        <p:nvSpPr>
          <p:cNvPr id="18" name="Text Placeholder 27">
            <a:extLst>
              <a:ext uri="{FF2B5EF4-FFF2-40B4-BE49-F238E27FC236}">
                <a16:creationId xmlns:a16="http://schemas.microsoft.com/office/drawing/2014/main" id="{A4971FCA-FF11-E5B0-DF17-F5CCCF34B51F}"/>
              </a:ext>
            </a:extLst>
          </p:cNvPr>
          <p:cNvSpPr txBox="1">
            <a:spLocks/>
          </p:cNvSpPr>
          <p:nvPr/>
        </p:nvSpPr>
        <p:spPr>
          <a:xfrm flipH="1">
            <a:off x="499918" y="917960"/>
            <a:ext cx="64303" cy="914400"/>
          </a:xfrm>
          <a:prstGeom prst="rect">
            <a:avLst/>
          </a:prstGeom>
          <a:solidFill>
            <a:schemeClr val="accent4"/>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4"/>
              </a:solidFill>
              <a:latin typeface="Arial" panose="020B0604020202020204" pitchFamily="34" charset="0"/>
            </a:endParaRPr>
          </a:p>
        </p:txBody>
      </p:sp>
      <p:sp>
        <p:nvSpPr>
          <p:cNvPr id="19" name="Google Shape;479;p64">
            <a:extLst>
              <a:ext uri="{FF2B5EF4-FFF2-40B4-BE49-F238E27FC236}">
                <a16:creationId xmlns:a16="http://schemas.microsoft.com/office/drawing/2014/main" id="{03B876F0-315C-DDEC-E060-D96536CAE4D4}"/>
              </a:ext>
            </a:extLst>
          </p:cNvPr>
          <p:cNvSpPr txBox="1">
            <a:spLocks/>
          </p:cNvSpPr>
          <p:nvPr/>
        </p:nvSpPr>
        <p:spPr>
          <a:xfrm>
            <a:off x="572755" y="961363"/>
            <a:ext cx="11360150" cy="280673"/>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r>
              <a:rPr lang="en-US" sz="1400" b="1" dirty="0">
                <a:solidFill>
                  <a:schemeClr val="accent1"/>
                </a:solidFill>
                <a:latin typeface="Arial"/>
                <a:cs typeface="Arial"/>
              </a:rPr>
              <a:t>GUIDE AT A GLANCE</a:t>
            </a:r>
            <a:endParaRPr lang="en-US" sz="1400" b="1" dirty="0">
              <a:solidFill>
                <a:schemeClr val="accent1"/>
              </a:solidFill>
            </a:endParaRPr>
          </a:p>
        </p:txBody>
      </p:sp>
      <p:sp>
        <p:nvSpPr>
          <p:cNvPr id="28" name="Google Shape;410;p60">
            <a:extLst>
              <a:ext uri="{FF2B5EF4-FFF2-40B4-BE49-F238E27FC236}">
                <a16:creationId xmlns:a16="http://schemas.microsoft.com/office/drawing/2014/main" id="{19585108-F051-91E7-35C5-BA4EA601662C}"/>
              </a:ext>
            </a:extLst>
          </p:cNvPr>
          <p:cNvSpPr txBox="1">
            <a:spLocks/>
          </p:cNvSpPr>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defPPr>
              <a:defRPr lang="en-US"/>
            </a:defPPr>
            <a:lvl1pPr marL="0" lvl="0" indent="0" algn="r" defTabSz="914400" rtl="0" eaLnBrk="1" latinLnBrk="0" hangingPunct="1">
              <a:lnSpc>
                <a:spcPct val="100000"/>
              </a:lnSpc>
              <a:spcBef>
                <a:spcPts val="0"/>
              </a:spcBef>
              <a:spcAft>
                <a:spcPts val="0"/>
              </a:spcAft>
              <a:buSzPts val="1000"/>
              <a:buNone/>
              <a:defRPr sz="1333" b="0" i="0" u="none" strike="noStrike" kern="1200" cap="none" baseline="0">
                <a:solidFill>
                  <a:schemeClr val="accent1"/>
                </a:solidFill>
                <a:latin typeface="Georgia" panose="02040502050405020303" pitchFamily="18" charset="0"/>
                <a:ea typeface="Roboto Slab"/>
                <a:cs typeface="Roboto Slab"/>
                <a:sym typeface="Roboto Slab"/>
              </a:defRPr>
            </a:lvl1pPr>
            <a:lvl2pPr marL="0" lvl="1"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2pPr>
            <a:lvl3pPr marL="0" lvl="2"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3pPr>
            <a:lvl4pPr marL="0" lvl="3"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4pPr>
            <a:lvl5pPr marL="0" lvl="4"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5pPr>
            <a:lvl6pPr marL="0" lvl="5"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6pPr>
            <a:lvl7pPr marL="0" lvl="6"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7pPr>
            <a:lvl8pPr marL="0" lvl="7"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8pPr>
            <a:lvl9pPr marL="0" lvl="8"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9pPr>
          </a:lstStyle>
          <a:p>
            <a:pPr>
              <a:buClr>
                <a:srgbClr val="000000"/>
              </a:buClr>
            </a:pPr>
            <a:fld id="{00000000-1234-1234-1234-123412341234}" type="slidenum">
              <a:rPr lang="en" sz="900" b="1" smtClean="0">
                <a:solidFill>
                  <a:schemeClr val="bg1"/>
                </a:solidFill>
                <a:latin typeface="Arial" panose="020B0604020202020204" pitchFamily="34" charset="0"/>
                <a:cs typeface="Arial" panose="020B0604020202020204" pitchFamily="34" charset="0"/>
              </a:rPr>
              <a:pPr>
                <a:buClr>
                  <a:srgbClr val="000000"/>
                </a:buClr>
              </a:pPr>
              <a:t>4</a:t>
            </a:fld>
            <a:endParaRPr lang="en" sz="1050" b="1">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7" name="Google Shape;627;p80"/>
          <p:cNvSpPr txBox="1">
            <a:spLocks noGrp="1"/>
          </p:cNvSpPr>
          <p:nvPr>
            <p:ph type="sldNum" idx="12"/>
          </p:nvPr>
        </p:nvSpPr>
        <p:spPr>
          <a:xfrm>
            <a:off x="11398211" y="6390417"/>
            <a:ext cx="731600" cy="393600"/>
          </a:xfrm>
          <a:prstGeom prst="rect">
            <a:avLst/>
          </a:prstGeom>
          <a:noFill/>
          <a:ln>
            <a:noFill/>
          </a:ln>
        </p:spPr>
        <p:txBody>
          <a:bodyPr spcFirstLastPara="1" wrap="square" lIns="121900" tIns="121900" rIns="121900" bIns="121900" anchor="ctr" anchorCtr="0">
            <a:normAutofit fontScale="85000" lnSpcReduction="20000"/>
          </a:bodyPr>
          <a:lstStyle/>
          <a:p>
            <a:fld id="{00000000-1234-1234-1234-123412341234}" type="slidenum">
              <a:rPr lang="en"/>
              <a:pPr/>
              <a:t>40</a:t>
            </a:fld>
            <a:endParaRPr/>
          </a:p>
        </p:txBody>
      </p:sp>
      <p:sp>
        <p:nvSpPr>
          <p:cNvPr id="10" name="Google Shape;290;p48">
            <a:extLst>
              <a:ext uri="{FF2B5EF4-FFF2-40B4-BE49-F238E27FC236}">
                <a16:creationId xmlns:a16="http://schemas.microsoft.com/office/drawing/2014/main" id="{142F7683-B5D5-7D89-E582-C215FAB0D9F7}"/>
              </a:ext>
            </a:extLst>
          </p:cNvPr>
          <p:cNvSpPr/>
          <p:nvPr/>
        </p:nvSpPr>
        <p:spPr>
          <a:xfrm>
            <a:off x="-10409" y="0"/>
            <a:ext cx="12202409" cy="6858000"/>
          </a:xfrm>
          <a:prstGeom prst="rect">
            <a:avLst/>
          </a:prstGeom>
          <a:solidFill>
            <a:srgbClr val="EBEFF2"/>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11" name="Google Shape;290;p48">
            <a:extLst>
              <a:ext uri="{FF2B5EF4-FFF2-40B4-BE49-F238E27FC236}">
                <a16:creationId xmlns:a16="http://schemas.microsoft.com/office/drawing/2014/main" id="{52223B35-5DEC-C1AC-7985-79ED69D04BB3}"/>
              </a:ext>
            </a:extLst>
          </p:cNvPr>
          <p:cNvSpPr/>
          <p:nvPr/>
        </p:nvSpPr>
        <p:spPr>
          <a:xfrm>
            <a:off x="322832" y="365309"/>
            <a:ext cx="11491216" cy="6174890"/>
          </a:xfrm>
          <a:prstGeom prst="rect">
            <a:avLst/>
          </a:prstGeom>
          <a:solidFill>
            <a:schemeClr val="bg1"/>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14" name="Google Shape;621;p79">
            <a:extLst>
              <a:ext uri="{FF2B5EF4-FFF2-40B4-BE49-F238E27FC236}">
                <a16:creationId xmlns:a16="http://schemas.microsoft.com/office/drawing/2014/main" id="{FE53D718-C9E6-1C03-96B2-2EAB70B18815}"/>
              </a:ext>
            </a:extLst>
          </p:cNvPr>
          <p:cNvSpPr txBox="1"/>
          <p:nvPr/>
        </p:nvSpPr>
        <p:spPr>
          <a:xfrm>
            <a:off x="838726" y="1848331"/>
            <a:ext cx="10451708" cy="4148814"/>
          </a:xfrm>
          <a:prstGeom prst="rect">
            <a:avLst/>
          </a:prstGeom>
          <a:noFill/>
          <a:ln>
            <a:noFill/>
          </a:ln>
        </p:spPr>
        <p:txBody>
          <a:bodyPr spcFirstLastPara="1" wrap="square" lIns="91433" tIns="91433" rIns="91433" bIns="91433" anchor="t" anchorCtr="0">
            <a:spAutoFit/>
          </a:bodyPr>
          <a:lstStyle/>
          <a:p>
            <a:pPr>
              <a:lnSpc>
                <a:spcPct val="115000"/>
              </a:lnSpc>
            </a:pPr>
            <a:r>
              <a:rPr lang="en-US" sz="1400" dirty="0">
                <a:solidFill>
                  <a:schemeClr val="tx2"/>
                </a:solidFill>
                <a:latin typeface="Arial"/>
                <a:ea typeface="Montserrat"/>
                <a:cs typeface="Arial"/>
                <a:sym typeface="Montserrat"/>
              </a:rPr>
              <a:t>Persuasion research focuses on determining the most effective approach to persuading target audiences in a way that connects with their values, beliefs, identity, and lived experiences. Based on what we learned in the previous research phases, we developed and tested stories and messages to help untangle the psychological and emotional knots that prevent audiences from supporting our objectives or that interfere with support. </a:t>
            </a:r>
            <a:endParaRPr lang="en-US" sz="1400" dirty="0">
              <a:solidFill>
                <a:schemeClr val="tx2"/>
              </a:solidFill>
              <a:latin typeface="Arial" panose="020B0604020202020204" pitchFamily="34" charset="0"/>
              <a:ea typeface="Montserrat"/>
              <a:cs typeface="Arial" panose="020B0604020202020204" pitchFamily="34" charset="0"/>
              <a:sym typeface="Montserrat"/>
            </a:endParaRPr>
          </a:p>
          <a:p>
            <a:pPr>
              <a:lnSpc>
                <a:spcPct val="115000"/>
              </a:lnSpc>
            </a:pPr>
            <a:endParaRPr lang="en-US" sz="1400" dirty="0">
              <a:solidFill>
                <a:schemeClr val="tx2"/>
              </a:solidFill>
              <a:latin typeface="Arial" panose="020B0604020202020204" pitchFamily="34" charset="0"/>
              <a:ea typeface="Montserrat"/>
              <a:cs typeface="Arial" panose="020B0604020202020204" pitchFamily="34" charset="0"/>
              <a:sym typeface="Montserrat"/>
            </a:endParaRPr>
          </a:p>
          <a:p>
            <a:pPr>
              <a:lnSpc>
                <a:spcPct val="115000"/>
              </a:lnSpc>
            </a:pPr>
            <a:r>
              <a:rPr lang="en-US" sz="1400" b="1" dirty="0">
                <a:solidFill>
                  <a:schemeClr val="tx2"/>
                </a:solidFill>
                <a:latin typeface="Arial"/>
                <a:ea typeface="Montserrat"/>
                <a:cs typeface="Arial"/>
                <a:sym typeface="Montserrat"/>
              </a:rPr>
              <a:t>Online survey of n=1200 California registered voters conducted in English between December 16, 2022 and January 7, 2023, including:</a:t>
            </a:r>
            <a:endParaRPr lang="en-US" sz="1400" b="1" dirty="0">
              <a:solidFill>
                <a:schemeClr val="tx2"/>
              </a:solidFill>
              <a:latin typeface="Arial"/>
              <a:ea typeface="Montserrat"/>
              <a:cs typeface="Arial"/>
            </a:endParaRPr>
          </a:p>
          <a:p>
            <a:pPr marL="285750" indent="-285750">
              <a:lnSpc>
                <a:spcPct val="115000"/>
              </a:lnSpc>
              <a:buFont typeface="Arial" panose="020B0604020202020204" pitchFamily="34" charset="0"/>
              <a:buChar char="•"/>
            </a:pPr>
            <a:r>
              <a:rPr lang="en-US" sz="1400" b="1" dirty="0">
                <a:solidFill>
                  <a:schemeClr val="tx2"/>
                </a:solidFill>
                <a:latin typeface="Arial"/>
                <a:ea typeface="Montserrat"/>
                <a:cs typeface="Arial"/>
                <a:sym typeface="Montserrat"/>
              </a:rPr>
              <a:t>Race and ethnicity </a:t>
            </a:r>
            <a:br>
              <a:rPr lang="en-US" sz="1400" dirty="0">
                <a:latin typeface="Arial" panose="020B0604020202020204" pitchFamily="34" charset="0"/>
                <a:ea typeface="Montserrat"/>
                <a:cs typeface="Arial" panose="020B0604020202020204" pitchFamily="34" charset="0"/>
              </a:rPr>
            </a:br>
            <a:r>
              <a:rPr lang="en-US" sz="1400" dirty="0">
                <a:solidFill>
                  <a:schemeClr val="tx2"/>
                </a:solidFill>
                <a:latin typeface="Arial"/>
                <a:ea typeface="Montserrat"/>
                <a:cs typeface="Arial"/>
                <a:sym typeface="Montserrat"/>
              </a:rPr>
              <a:t>(n=698 white; n=245 Hispanic; n=106 API; n=78 Black; n=73 respondents who identify with multiple or another race/ethnicity)</a:t>
            </a:r>
            <a:endParaRPr lang="en-US" sz="1400" dirty="0">
              <a:solidFill>
                <a:schemeClr val="tx2"/>
              </a:solidFill>
              <a:latin typeface="Arial"/>
              <a:ea typeface="Montserrat"/>
              <a:cs typeface="Arial"/>
            </a:endParaRPr>
          </a:p>
          <a:p>
            <a:pPr marL="285750" indent="-285750">
              <a:lnSpc>
                <a:spcPct val="115000"/>
              </a:lnSpc>
              <a:buFont typeface="Arial" panose="020B0604020202020204" pitchFamily="34" charset="0"/>
              <a:buChar char="•"/>
            </a:pPr>
            <a:r>
              <a:rPr lang="en-US" sz="1400" b="1" dirty="0">
                <a:solidFill>
                  <a:schemeClr val="tx2"/>
                </a:solidFill>
                <a:latin typeface="Arial"/>
                <a:ea typeface="Montserrat"/>
                <a:cs typeface="Arial"/>
                <a:sym typeface="Montserrat"/>
              </a:rPr>
              <a:t>Educational attainment </a:t>
            </a:r>
            <a:br>
              <a:rPr lang="en-US" sz="1400" dirty="0">
                <a:latin typeface="Arial" panose="020B0604020202020204" pitchFamily="34" charset="0"/>
                <a:ea typeface="Montserrat"/>
                <a:cs typeface="Arial" panose="020B0604020202020204" pitchFamily="34" charset="0"/>
              </a:rPr>
            </a:br>
            <a:r>
              <a:rPr lang="en-US" sz="1400" dirty="0">
                <a:solidFill>
                  <a:schemeClr val="tx2"/>
                </a:solidFill>
                <a:latin typeface="Arial"/>
                <a:ea typeface="Montserrat"/>
                <a:cs typeface="Arial"/>
                <a:sym typeface="Montserrat"/>
              </a:rPr>
              <a:t>(n=690 non-college; n=510 college)</a:t>
            </a:r>
            <a:endParaRPr lang="en-US" sz="1400" dirty="0">
              <a:solidFill>
                <a:schemeClr val="tx2"/>
              </a:solidFill>
              <a:latin typeface="Arial"/>
              <a:ea typeface="Montserrat"/>
              <a:cs typeface="Arial"/>
            </a:endParaRPr>
          </a:p>
          <a:p>
            <a:pPr marL="285750" indent="-285750">
              <a:lnSpc>
                <a:spcPct val="115000"/>
              </a:lnSpc>
              <a:buFont typeface="Arial" panose="020B0604020202020204" pitchFamily="34" charset="0"/>
              <a:buChar char="•"/>
            </a:pPr>
            <a:r>
              <a:rPr lang="en-US" sz="1400" b="1" dirty="0">
                <a:solidFill>
                  <a:schemeClr val="tx2"/>
                </a:solidFill>
                <a:latin typeface="Arial"/>
                <a:ea typeface="Montserrat"/>
                <a:cs typeface="Arial"/>
                <a:sym typeface="Montserrat"/>
              </a:rPr>
              <a:t>Parents/legal guardians and non-parents </a:t>
            </a:r>
            <a:br>
              <a:rPr lang="en-US" sz="1400" dirty="0">
                <a:latin typeface="Arial" panose="020B0604020202020204" pitchFamily="34" charset="0"/>
                <a:ea typeface="Montserrat"/>
                <a:cs typeface="Arial" panose="020B0604020202020204" pitchFamily="34" charset="0"/>
              </a:rPr>
            </a:br>
            <a:r>
              <a:rPr lang="en-US" sz="1400" dirty="0">
                <a:solidFill>
                  <a:schemeClr val="tx2"/>
                </a:solidFill>
                <a:latin typeface="Arial"/>
                <a:ea typeface="Montserrat"/>
                <a:cs typeface="Arial"/>
                <a:sym typeface="Montserrat"/>
              </a:rPr>
              <a:t>(n=600 parents/legal guardians; n=590 non-parents)</a:t>
            </a:r>
            <a:endParaRPr lang="en-US" sz="1400" dirty="0">
              <a:solidFill>
                <a:schemeClr val="tx2"/>
              </a:solidFill>
              <a:latin typeface="Arial"/>
              <a:ea typeface="Montserrat"/>
              <a:cs typeface="Arial"/>
            </a:endParaRPr>
          </a:p>
          <a:p>
            <a:pPr marL="285750" indent="-285750">
              <a:lnSpc>
                <a:spcPct val="115000"/>
              </a:lnSpc>
              <a:buFont typeface="Arial" panose="020B0604020202020204" pitchFamily="34" charset="0"/>
              <a:buChar char="•"/>
            </a:pPr>
            <a:r>
              <a:rPr lang="en-US" sz="1400" b="1" dirty="0">
                <a:solidFill>
                  <a:schemeClr val="tx2"/>
                </a:solidFill>
                <a:latin typeface="Arial"/>
                <a:ea typeface="Montserrat"/>
                <a:cs typeface="Arial"/>
                <a:sym typeface="Montserrat"/>
              </a:rPr>
              <a:t>Region</a:t>
            </a:r>
            <a:br>
              <a:rPr lang="en-US" sz="1400" dirty="0">
                <a:latin typeface="Arial" panose="020B0604020202020204" pitchFamily="34" charset="0"/>
                <a:ea typeface="Montserrat"/>
                <a:cs typeface="Arial" panose="020B0604020202020204" pitchFamily="34" charset="0"/>
              </a:rPr>
            </a:br>
            <a:r>
              <a:rPr lang="en-US" sz="1400" dirty="0">
                <a:solidFill>
                  <a:schemeClr val="tx2"/>
                </a:solidFill>
                <a:latin typeface="Arial"/>
                <a:ea typeface="Montserrat"/>
                <a:cs typeface="Arial"/>
                <a:sym typeface="Montserrat"/>
              </a:rPr>
              <a:t>(n=264 Bay Area; n=48 Rural North; n=72 Greater Sacramento; n=84 Central Coast; n=117 Central Valley; n=285 LA County; n=201 San Diego/Orange Counties; n=129 Inland Empire/Desert)</a:t>
            </a:r>
            <a:endParaRPr lang="en-US" sz="1400" dirty="0">
              <a:solidFill>
                <a:schemeClr val="tx2"/>
              </a:solidFill>
              <a:latin typeface="Arial"/>
              <a:ea typeface="Montserrat"/>
              <a:cs typeface="Arial"/>
            </a:endParaRPr>
          </a:p>
        </p:txBody>
      </p:sp>
      <p:sp>
        <p:nvSpPr>
          <p:cNvPr id="16" name="Title 1">
            <a:extLst>
              <a:ext uri="{FF2B5EF4-FFF2-40B4-BE49-F238E27FC236}">
                <a16:creationId xmlns:a16="http://schemas.microsoft.com/office/drawing/2014/main" id="{3333D629-9345-C71C-54B7-3F5A2E83F82A}"/>
              </a:ext>
            </a:extLst>
          </p:cNvPr>
          <p:cNvSpPr txBox="1">
            <a:spLocks/>
          </p:cNvSpPr>
          <p:nvPr/>
        </p:nvSpPr>
        <p:spPr>
          <a:xfrm>
            <a:off x="931155" y="1191536"/>
            <a:ext cx="7167816" cy="534465"/>
          </a:xfrm>
          <a:prstGeom prst="rect">
            <a:avLst/>
          </a:prstGeom>
          <a:noFill/>
          <a:ln>
            <a:noFill/>
          </a:ln>
        </p:spPr>
        <p:txBody>
          <a:bodyPr spcFirstLastPara="1" vert="horz" wrap="square" lIns="91425" tIns="91425" rIns="91425" bIns="91425" rtlCol="0" anchor="t" anchorCtr="0">
            <a:noAutofit/>
          </a:bodyPr>
          <a:lstStyle>
            <a:lvl1pPr lvl="0" algn="l" defTabSz="914400" rtl="0" eaLnBrk="1" latinLnBrk="0" hangingPunct="1">
              <a:lnSpc>
                <a:spcPct val="100000"/>
              </a:lnSpc>
              <a:spcBef>
                <a:spcPts val="0"/>
              </a:spcBef>
              <a:spcAft>
                <a:spcPts val="0"/>
              </a:spcAft>
              <a:buSzPts val="2000"/>
              <a:buNone/>
              <a:defRPr sz="4400" b="0" i="0" kern="1200" baseline="0">
                <a:solidFill>
                  <a:srgbClr val="004258"/>
                </a:solidFill>
                <a:latin typeface="Georgia" panose="02040502050405020303" pitchFamily="18" charset="0"/>
                <a:ea typeface="Roboto Slab"/>
                <a:cs typeface="Roboto Slab"/>
                <a:sym typeface="Roboto Slab"/>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 sz="3200">
                <a:solidFill>
                  <a:schemeClr val="tx2"/>
                </a:solidFill>
                <a:latin typeface="Georgia" panose="02040502050405020303" pitchFamily="18" charset="0"/>
                <a:ea typeface="Proxima Nova"/>
                <a:sym typeface="Proxima Nova"/>
              </a:rPr>
              <a:t>Persuasion Methodology (Overview)</a:t>
            </a:r>
            <a:endParaRPr lang="en-US" sz="3200">
              <a:solidFill>
                <a:schemeClr val="tx2"/>
              </a:solidFill>
              <a:latin typeface="Georgia" panose="02040502050405020303" pitchFamily="18" charset="0"/>
            </a:endParaRPr>
          </a:p>
        </p:txBody>
      </p:sp>
      <p:sp>
        <p:nvSpPr>
          <p:cNvPr id="17" name="Text Placeholder 27">
            <a:extLst>
              <a:ext uri="{FF2B5EF4-FFF2-40B4-BE49-F238E27FC236}">
                <a16:creationId xmlns:a16="http://schemas.microsoft.com/office/drawing/2014/main" id="{42F21C1D-851F-1943-B7F8-4F9DB19AE48E}"/>
              </a:ext>
            </a:extLst>
          </p:cNvPr>
          <p:cNvSpPr txBox="1">
            <a:spLocks/>
          </p:cNvSpPr>
          <p:nvPr/>
        </p:nvSpPr>
        <p:spPr>
          <a:xfrm flipH="1">
            <a:off x="775584" y="901689"/>
            <a:ext cx="64303" cy="822960"/>
          </a:xfrm>
          <a:prstGeom prst="rect">
            <a:avLst/>
          </a:prstGeom>
          <a:solidFill>
            <a:schemeClr val="tx2"/>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tx2"/>
              </a:solidFill>
              <a:latin typeface="Arial" panose="020B0604020202020204" pitchFamily="34" charset="0"/>
            </a:endParaRPr>
          </a:p>
        </p:txBody>
      </p:sp>
      <p:sp>
        <p:nvSpPr>
          <p:cNvPr id="18" name="Google Shape;479;p64">
            <a:extLst>
              <a:ext uri="{FF2B5EF4-FFF2-40B4-BE49-F238E27FC236}">
                <a16:creationId xmlns:a16="http://schemas.microsoft.com/office/drawing/2014/main" id="{96BA09F5-B19B-F9B7-0425-551AD6D380BE}"/>
              </a:ext>
            </a:extLst>
          </p:cNvPr>
          <p:cNvSpPr txBox="1">
            <a:spLocks/>
          </p:cNvSpPr>
          <p:nvPr/>
        </p:nvSpPr>
        <p:spPr>
          <a:xfrm>
            <a:off x="885402" y="893900"/>
            <a:ext cx="4381382" cy="280673"/>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r>
              <a:rPr lang="en" sz="1400" b="1">
                <a:solidFill>
                  <a:schemeClr val="tx2"/>
                </a:solidFill>
                <a:ea typeface="Proxima Nova"/>
                <a:cs typeface="Arial" panose="020B0604020202020204" pitchFamily="34" charset="0"/>
                <a:sym typeface="Proxima Nova"/>
              </a:rPr>
              <a:t>APPENDIX: RESEARCH METHODOLOGY </a:t>
            </a:r>
            <a:endParaRPr lang="en-US" sz="1400" b="1">
              <a:solidFill>
                <a:schemeClr val="tx2"/>
              </a:solidFill>
            </a:endParaRPr>
          </a:p>
        </p:txBody>
      </p:sp>
      <p:sp>
        <p:nvSpPr>
          <p:cNvPr id="19" name="Google Shape;410;p60">
            <a:extLst>
              <a:ext uri="{FF2B5EF4-FFF2-40B4-BE49-F238E27FC236}">
                <a16:creationId xmlns:a16="http://schemas.microsoft.com/office/drawing/2014/main" id="{5A5F5F02-1811-1B5C-9E11-A82530654B97}"/>
              </a:ext>
            </a:extLst>
          </p:cNvPr>
          <p:cNvSpPr txBox="1">
            <a:spLocks/>
          </p:cNvSpPr>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defPPr>
              <a:defRPr lang="en-US"/>
            </a:defPPr>
            <a:lvl1pPr marL="0" lvl="0" indent="0" algn="r" defTabSz="914400" rtl="0" eaLnBrk="1" latinLnBrk="0" hangingPunct="1">
              <a:lnSpc>
                <a:spcPct val="100000"/>
              </a:lnSpc>
              <a:spcBef>
                <a:spcPts val="0"/>
              </a:spcBef>
              <a:spcAft>
                <a:spcPts val="0"/>
              </a:spcAft>
              <a:buSzPts val="1000"/>
              <a:buNone/>
              <a:defRPr sz="1333" b="0" i="0" u="none" strike="noStrike" kern="1200" cap="none" baseline="0">
                <a:solidFill>
                  <a:schemeClr val="accent1"/>
                </a:solidFill>
                <a:latin typeface="Georgia" panose="02040502050405020303" pitchFamily="18" charset="0"/>
                <a:ea typeface="Roboto Slab"/>
                <a:cs typeface="Roboto Slab"/>
                <a:sym typeface="Roboto Slab"/>
              </a:defRPr>
            </a:lvl1pPr>
            <a:lvl2pPr marL="0" lvl="1"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2pPr>
            <a:lvl3pPr marL="0" lvl="2"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3pPr>
            <a:lvl4pPr marL="0" lvl="3"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4pPr>
            <a:lvl5pPr marL="0" lvl="4"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5pPr>
            <a:lvl6pPr marL="0" lvl="5"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6pPr>
            <a:lvl7pPr marL="0" lvl="6"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7pPr>
            <a:lvl8pPr marL="0" lvl="7"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8pPr>
            <a:lvl9pPr marL="0" lvl="8"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9pPr>
          </a:lstStyle>
          <a:p>
            <a:pPr>
              <a:buClr>
                <a:srgbClr val="000000"/>
              </a:buClr>
            </a:pPr>
            <a:fld id="{00000000-1234-1234-1234-123412341234}" type="slidenum">
              <a:rPr lang="en" sz="900" b="1" smtClean="0">
                <a:latin typeface="Arial" panose="020B0604020202020204" pitchFamily="34" charset="0"/>
                <a:cs typeface="Arial" panose="020B0604020202020204" pitchFamily="34" charset="0"/>
              </a:rPr>
              <a:pPr>
                <a:buClr>
                  <a:srgbClr val="000000"/>
                </a:buClr>
              </a:pPr>
              <a:t>40</a:t>
            </a:fld>
            <a:endParaRPr lang="en" sz="105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564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44;p44">
            <a:extLst>
              <a:ext uri="{FF2B5EF4-FFF2-40B4-BE49-F238E27FC236}">
                <a16:creationId xmlns:a16="http://schemas.microsoft.com/office/drawing/2014/main" id="{81C5B44E-8E03-D3B8-CC27-71C72086BC93}"/>
              </a:ext>
            </a:extLst>
          </p:cNvPr>
          <p:cNvSpPr/>
          <p:nvPr/>
        </p:nvSpPr>
        <p:spPr>
          <a:xfrm>
            <a:off x="0" y="-1"/>
            <a:ext cx="12191999" cy="6858001"/>
          </a:xfrm>
          <a:prstGeom prst="rect">
            <a:avLst/>
          </a:prstGeom>
          <a:solidFill>
            <a:srgbClr val="EBEFF2"/>
          </a:solidFill>
          <a:ln>
            <a:noFill/>
          </a:ln>
        </p:spPr>
        <p:txBody>
          <a:bodyPr spcFirstLastPara="1" wrap="square" lIns="121900" tIns="121900" rIns="121900" bIns="121900" anchor="ctr" anchorCtr="0">
            <a:noAutofit/>
          </a:bodyPr>
          <a:lstStyle/>
          <a:p>
            <a:pPr>
              <a:buClr>
                <a:srgbClr val="000000"/>
              </a:buClr>
              <a:buSzPts val="1400"/>
            </a:pPr>
            <a:endParaRPr sz="1867">
              <a:solidFill>
                <a:srgbClr val="EBEFF2"/>
              </a:solidFill>
              <a:latin typeface="Arial"/>
              <a:ea typeface="Arial"/>
              <a:cs typeface="Arial"/>
              <a:sym typeface="Arial"/>
            </a:endParaRPr>
          </a:p>
        </p:txBody>
      </p:sp>
      <p:sp>
        <p:nvSpPr>
          <p:cNvPr id="21" name="Text Placeholder 27">
            <a:extLst>
              <a:ext uri="{FF2B5EF4-FFF2-40B4-BE49-F238E27FC236}">
                <a16:creationId xmlns:a16="http://schemas.microsoft.com/office/drawing/2014/main" id="{1895AF84-CEB8-4FAE-FE03-90CE183A98DC}"/>
              </a:ext>
            </a:extLst>
          </p:cNvPr>
          <p:cNvSpPr txBox="1">
            <a:spLocks/>
          </p:cNvSpPr>
          <p:nvPr/>
        </p:nvSpPr>
        <p:spPr>
          <a:xfrm>
            <a:off x="0" y="2117434"/>
            <a:ext cx="11692082" cy="4734640"/>
          </a:xfrm>
          <a:prstGeom prst="rect">
            <a:avLst/>
          </a:prstGeom>
          <a:solidFill>
            <a:schemeClr val="bg1"/>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latin typeface="Arial" panose="020B0604020202020204" pitchFamily="34" charset="0"/>
            </a:endParaRPr>
          </a:p>
        </p:txBody>
      </p:sp>
      <p:sp>
        <p:nvSpPr>
          <p:cNvPr id="2" name="Title 1">
            <a:extLst>
              <a:ext uri="{FF2B5EF4-FFF2-40B4-BE49-F238E27FC236}">
                <a16:creationId xmlns:a16="http://schemas.microsoft.com/office/drawing/2014/main" id="{8B538B1C-D1C5-4DF4-93C4-F275048F8656}"/>
              </a:ext>
            </a:extLst>
          </p:cNvPr>
          <p:cNvSpPr>
            <a:spLocks noGrp="1"/>
          </p:cNvSpPr>
          <p:nvPr>
            <p:ph type="title"/>
          </p:nvPr>
        </p:nvSpPr>
        <p:spPr>
          <a:xfrm>
            <a:off x="648672" y="930152"/>
            <a:ext cx="10724178" cy="970431"/>
          </a:xfrm>
        </p:spPr>
        <p:txBody>
          <a:bodyPr anchor="t">
            <a:normAutofit fontScale="90000"/>
          </a:bodyPr>
          <a:lstStyle/>
          <a:p>
            <a:r>
              <a:rPr lang="en-US" sz="3600" dirty="0">
                <a:latin typeface="Georgia" panose="02040502050405020303" pitchFamily="18" charset="0"/>
              </a:rPr>
              <a:t>Understanding Audiences and the Public Conversation About College Affordability </a:t>
            </a:r>
          </a:p>
        </p:txBody>
      </p:sp>
      <p:sp>
        <p:nvSpPr>
          <p:cNvPr id="20" name="TextBox 19">
            <a:extLst>
              <a:ext uri="{FF2B5EF4-FFF2-40B4-BE49-F238E27FC236}">
                <a16:creationId xmlns:a16="http://schemas.microsoft.com/office/drawing/2014/main" id="{F3000CD1-964D-1FA9-36C1-27C48A029AD7}"/>
              </a:ext>
            </a:extLst>
          </p:cNvPr>
          <p:cNvSpPr txBox="1"/>
          <p:nvPr/>
        </p:nvSpPr>
        <p:spPr>
          <a:xfrm>
            <a:off x="347612" y="3641483"/>
            <a:ext cx="7485622" cy="384657"/>
          </a:xfrm>
          <a:prstGeom prst="rect">
            <a:avLst/>
          </a:prstGeom>
          <a:noFill/>
        </p:spPr>
        <p:txBody>
          <a:bodyPr wrap="square">
            <a:spAutoFit/>
          </a:bodyPr>
          <a:lstStyle/>
          <a:p>
            <a:pPr marL="0" lvl="0" indent="0" algn="l" rtl="0">
              <a:lnSpc>
                <a:spcPct val="115000"/>
              </a:lnSpc>
              <a:spcBef>
                <a:spcPts val="1000"/>
              </a:spcBef>
              <a:spcAft>
                <a:spcPts val="0"/>
              </a:spcAft>
              <a:buNone/>
            </a:pPr>
            <a:r>
              <a:rPr lang="en-US" dirty="0">
                <a:solidFill>
                  <a:schemeClr val="accent4"/>
                </a:solidFill>
                <a:latin typeface="Georgia" panose="02040502050405020303" pitchFamily="18" charset="0"/>
                <a:ea typeface="Montserrat"/>
                <a:cs typeface="Arial" panose="020B0604020202020204" pitchFamily="34" charset="0"/>
                <a:sym typeface="Montserrat"/>
              </a:rPr>
              <a:t>What we learned about audiences:</a:t>
            </a:r>
          </a:p>
        </p:txBody>
      </p:sp>
      <p:sp>
        <p:nvSpPr>
          <p:cNvPr id="7" name="Text Placeholder 27">
            <a:extLst>
              <a:ext uri="{FF2B5EF4-FFF2-40B4-BE49-F238E27FC236}">
                <a16:creationId xmlns:a16="http://schemas.microsoft.com/office/drawing/2014/main" id="{560BE0C9-FEF0-8C70-175D-CE0997AB814B}"/>
              </a:ext>
            </a:extLst>
          </p:cNvPr>
          <p:cNvSpPr txBox="1">
            <a:spLocks/>
          </p:cNvSpPr>
          <p:nvPr/>
        </p:nvSpPr>
        <p:spPr>
          <a:xfrm flipH="1">
            <a:off x="499918" y="599733"/>
            <a:ext cx="64303" cy="1280160"/>
          </a:xfrm>
          <a:prstGeom prst="rect">
            <a:avLst/>
          </a:prstGeom>
          <a:solidFill>
            <a:schemeClr val="accent2"/>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3"/>
              </a:solidFill>
              <a:latin typeface="Arial" panose="020B0604020202020204" pitchFamily="34" charset="0"/>
            </a:endParaRPr>
          </a:p>
        </p:txBody>
      </p:sp>
      <p:sp>
        <p:nvSpPr>
          <p:cNvPr id="9" name="Google Shape;479;p64">
            <a:extLst>
              <a:ext uri="{FF2B5EF4-FFF2-40B4-BE49-F238E27FC236}">
                <a16:creationId xmlns:a16="http://schemas.microsoft.com/office/drawing/2014/main" id="{E5211DE6-8107-99B0-7E8C-274C24D7178C}"/>
              </a:ext>
            </a:extLst>
          </p:cNvPr>
          <p:cNvSpPr txBox="1">
            <a:spLocks/>
          </p:cNvSpPr>
          <p:nvPr/>
        </p:nvSpPr>
        <p:spPr>
          <a:xfrm>
            <a:off x="615619" y="632516"/>
            <a:ext cx="11360150" cy="280673"/>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r>
              <a:rPr lang="en-US" sz="1400" b="1">
                <a:solidFill>
                  <a:schemeClr val="accent1"/>
                </a:solidFill>
              </a:rPr>
              <a:t>GUIDE AT A GLANCE</a:t>
            </a:r>
          </a:p>
        </p:txBody>
      </p:sp>
      <p:sp>
        <p:nvSpPr>
          <p:cNvPr id="12" name="Google Shape;410;p60">
            <a:extLst>
              <a:ext uri="{FF2B5EF4-FFF2-40B4-BE49-F238E27FC236}">
                <a16:creationId xmlns:a16="http://schemas.microsoft.com/office/drawing/2014/main" id="{E84906C7-C1D8-E9C0-1D27-1775399E6C62}"/>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5</a:t>
            </a:fld>
            <a:endParaRPr sz="1050" b="1">
              <a:latin typeface="Arial" panose="020B0604020202020204" pitchFamily="34" charset="0"/>
              <a:cs typeface="Arial" panose="020B0604020202020204" pitchFamily="34" charset="0"/>
            </a:endParaRPr>
          </a:p>
        </p:txBody>
      </p:sp>
      <p:sp>
        <p:nvSpPr>
          <p:cNvPr id="3" name="Google Shape;314;p51">
            <a:extLst>
              <a:ext uri="{FF2B5EF4-FFF2-40B4-BE49-F238E27FC236}">
                <a16:creationId xmlns:a16="http://schemas.microsoft.com/office/drawing/2014/main" id="{6C32A68C-D99C-D3CF-2194-54E9ED603430}"/>
              </a:ext>
            </a:extLst>
          </p:cNvPr>
          <p:cNvSpPr txBox="1"/>
          <p:nvPr/>
        </p:nvSpPr>
        <p:spPr>
          <a:xfrm>
            <a:off x="347612" y="2357366"/>
            <a:ext cx="10636712" cy="1175692"/>
          </a:xfrm>
          <a:prstGeom prst="rect">
            <a:avLst/>
          </a:prstGeom>
          <a:noFill/>
          <a:ln>
            <a:noFill/>
          </a:ln>
        </p:spPr>
        <p:txBody>
          <a:bodyPr spcFirstLastPara="1" wrap="square" lIns="91433" tIns="91433" rIns="91433" bIns="91433"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lnSpc>
                <a:spcPct val="115000"/>
              </a:lnSpc>
              <a:spcBef>
                <a:spcPts val="0"/>
              </a:spcBef>
              <a:spcAft>
                <a:spcPts val="0"/>
              </a:spcAft>
              <a:buNone/>
            </a:pPr>
            <a:r>
              <a:rPr lang="en-US" sz="1400" dirty="0">
                <a:solidFill>
                  <a:schemeClr val="tx2"/>
                </a:solidFill>
                <a:latin typeface="Georgia"/>
                <a:ea typeface="Montserrat"/>
                <a:cs typeface="Arial"/>
                <a:sym typeface="Montserrat"/>
              </a:rPr>
              <a:t>This guide contains </a:t>
            </a:r>
            <a:r>
              <a:rPr lang="en-US" sz="1400" dirty="0">
                <a:solidFill>
                  <a:schemeClr val="accent4"/>
                </a:solidFill>
                <a:latin typeface="Georgia"/>
                <a:ea typeface="Montserrat"/>
                <a:cs typeface="Arial"/>
                <a:sym typeface="Montserrat"/>
              </a:rPr>
              <a:t>messaging recommendations and examples </a:t>
            </a:r>
            <a:r>
              <a:rPr lang="en-US" sz="1400" dirty="0">
                <a:solidFill>
                  <a:schemeClr val="tx2"/>
                </a:solidFill>
                <a:latin typeface="Georgia"/>
                <a:ea typeface="Montserrat"/>
                <a:cs typeface="Arial"/>
                <a:sym typeface="Montserrat"/>
              </a:rPr>
              <a:t>on how to build support among civically engaged Californians of different political orientations, genders, and races/ethnicities for </a:t>
            </a:r>
            <a:r>
              <a:rPr lang="en-US" sz="1400" dirty="0">
                <a:solidFill>
                  <a:schemeClr val="accent4"/>
                </a:solidFill>
                <a:latin typeface="Georgia"/>
                <a:ea typeface="Montserrat"/>
                <a:cs typeface="Arial"/>
                <a:sym typeface="Montserrat"/>
              </a:rPr>
              <a:t>policies to increase the affordability of and access to college education</a:t>
            </a:r>
            <a:r>
              <a:rPr lang="en-US" sz="1400" dirty="0">
                <a:solidFill>
                  <a:schemeClr val="tx2"/>
                </a:solidFill>
                <a:latin typeface="Georgia"/>
                <a:ea typeface="Montserrat"/>
                <a:cs typeface="Arial"/>
                <a:sym typeface="Montserrat"/>
              </a:rPr>
              <a:t>. Recommendations and examples are based on research conducted by the public opinion research firm Goodwin Simon Strategic Research in partnership with Wonder: Strategies for Good, a social change communications firm.</a:t>
            </a:r>
            <a:endParaRPr lang="en-US" sz="1400" dirty="0">
              <a:solidFill>
                <a:schemeClr val="tx2"/>
              </a:solidFill>
              <a:latin typeface="Georgia"/>
              <a:ea typeface="Montserrat"/>
              <a:cs typeface="Arial"/>
            </a:endParaRPr>
          </a:p>
        </p:txBody>
      </p:sp>
      <p:sp>
        <p:nvSpPr>
          <p:cNvPr id="4" name="Rectangle 3">
            <a:extLst>
              <a:ext uri="{FF2B5EF4-FFF2-40B4-BE49-F238E27FC236}">
                <a16:creationId xmlns:a16="http://schemas.microsoft.com/office/drawing/2014/main" id="{DE11E2C2-9E96-D3D4-86C2-21826A0C4570}"/>
              </a:ext>
            </a:extLst>
          </p:cNvPr>
          <p:cNvSpPr/>
          <p:nvPr/>
        </p:nvSpPr>
        <p:spPr>
          <a:xfrm>
            <a:off x="499918" y="4149848"/>
            <a:ext cx="2096831" cy="232667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0" bIns="91440" rtlCol="0" anchor="t"/>
          <a:lstStyle/>
          <a:p>
            <a:pPr lvl="0" algn="l" rtl="0">
              <a:lnSpc>
                <a:spcPct val="115000"/>
              </a:lnSpc>
              <a:spcBef>
                <a:spcPts val="1000"/>
              </a:spcBef>
              <a:spcAft>
                <a:spcPts val="0"/>
              </a:spcAft>
              <a:buClr>
                <a:srgbClr val="004F7E"/>
              </a:buClr>
              <a:buSzPts val="1200"/>
            </a:pPr>
            <a:r>
              <a:rPr lang="en-US" sz="1200" dirty="0">
                <a:solidFill>
                  <a:schemeClr val="tx2"/>
                </a:solidFill>
                <a:latin typeface="Arial" panose="020B0604020202020204" pitchFamily="34" charset="0"/>
                <a:ea typeface="Montserrat"/>
                <a:cs typeface="Arial" panose="020B0604020202020204" pitchFamily="34" charset="0"/>
                <a:sym typeface="Montserrat"/>
              </a:rPr>
              <a:t>In general, people </a:t>
            </a:r>
            <a:br>
              <a:rPr lang="en-US" sz="1200" dirty="0">
                <a:solidFill>
                  <a:schemeClr val="tx2"/>
                </a:solidFill>
                <a:latin typeface="Arial" panose="020B0604020202020204" pitchFamily="34" charset="0"/>
                <a:ea typeface="Montserrat"/>
                <a:cs typeface="Arial" panose="020B0604020202020204" pitchFamily="34" charset="0"/>
                <a:sym typeface="Montserrat"/>
              </a:rPr>
            </a:br>
            <a:r>
              <a:rPr lang="en-US" sz="1200" dirty="0">
                <a:solidFill>
                  <a:schemeClr val="tx2"/>
                </a:solidFill>
                <a:latin typeface="Arial" panose="020B0604020202020204" pitchFamily="34" charset="0"/>
                <a:ea typeface="Montserrat"/>
                <a:cs typeface="Arial" panose="020B0604020202020204" pitchFamily="34" charset="0"/>
                <a:sym typeface="Montserrat"/>
              </a:rPr>
              <a:t>support programs to </a:t>
            </a:r>
            <a:br>
              <a:rPr lang="en-US" sz="1200" dirty="0">
                <a:solidFill>
                  <a:schemeClr val="tx2"/>
                </a:solidFill>
                <a:latin typeface="Arial" panose="020B0604020202020204" pitchFamily="34" charset="0"/>
                <a:ea typeface="Montserrat"/>
                <a:cs typeface="Arial" panose="020B0604020202020204" pitchFamily="34" charset="0"/>
                <a:sym typeface="Montserrat"/>
              </a:rPr>
            </a:br>
            <a:r>
              <a:rPr lang="en-US" sz="1200" dirty="0">
                <a:solidFill>
                  <a:schemeClr val="tx2"/>
                </a:solidFill>
                <a:latin typeface="Arial" panose="020B0604020202020204" pitchFamily="34" charset="0"/>
                <a:ea typeface="Montserrat"/>
                <a:cs typeface="Arial" panose="020B0604020202020204" pitchFamily="34" charset="0"/>
                <a:sym typeface="Montserrat"/>
              </a:rPr>
              <a:t>provide students with the full financial resources </a:t>
            </a:r>
            <a:br>
              <a:rPr lang="en-US" sz="1200" dirty="0">
                <a:solidFill>
                  <a:schemeClr val="tx2"/>
                </a:solidFill>
                <a:latin typeface="Arial" panose="020B0604020202020204" pitchFamily="34" charset="0"/>
                <a:ea typeface="Montserrat"/>
                <a:cs typeface="Arial" panose="020B0604020202020204" pitchFamily="34" charset="0"/>
                <a:sym typeface="Montserrat"/>
              </a:rPr>
            </a:br>
            <a:r>
              <a:rPr lang="en-US" sz="1200" dirty="0">
                <a:solidFill>
                  <a:schemeClr val="tx2"/>
                </a:solidFill>
                <a:latin typeface="Arial" panose="020B0604020202020204" pitchFamily="34" charset="0"/>
                <a:ea typeface="Montserrat"/>
                <a:cs typeface="Arial" panose="020B0604020202020204" pitchFamily="34" charset="0"/>
                <a:sym typeface="Montserrat"/>
              </a:rPr>
              <a:t>they need to attend </a:t>
            </a:r>
            <a:br>
              <a:rPr lang="en-US" sz="1200" dirty="0">
                <a:solidFill>
                  <a:schemeClr val="tx2"/>
                </a:solidFill>
                <a:latin typeface="Arial" panose="020B0604020202020204" pitchFamily="34" charset="0"/>
                <a:ea typeface="Montserrat"/>
                <a:cs typeface="Arial" panose="020B0604020202020204" pitchFamily="34" charset="0"/>
                <a:sym typeface="Montserrat"/>
              </a:rPr>
            </a:br>
            <a:r>
              <a:rPr lang="en-US" sz="1200" dirty="0">
                <a:solidFill>
                  <a:schemeClr val="tx2"/>
                </a:solidFill>
                <a:latin typeface="Arial" panose="020B0604020202020204" pitchFamily="34" charset="0"/>
                <a:ea typeface="Montserrat"/>
                <a:cs typeface="Arial" panose="020B0604020202020204" pitchFamily="34" charset="0"/>
                <a:sym typeface="Montserrat"/>
              </a:rPr>
              <a:t>college, and agree that giving more people opportunities to attend college helps foster a more equal and fair society.</a:t>
            </a:r>
            <a:endParaRPr lang="en-US" sz="1200" dirty="0">
              <a:solidFill>
                <a:schemeClr val="tx2"/>
              </a:solidFill>
              <a:latin typeface="Arial" panose="020B0604020202020204" pitchFamily="34" charset="0"/>
              <a:ea typeface="Montserrat"/>
              <a:cs typeface="Arial" panose="020B0604020202020204" pitchFamily="34" charset="0"/>
            </a:endParaRPr>
          </a:p>
        </p:txBody>
      </p:sp>
      <p:sp>
        <p:nvSpPr>
          <p:cNvPr id="5" name="Rectangle 4">
            <a:extLst>
              <a:ext uri="{FF2B5EF4-FFF2-40B4-BE49-F238E27FC236}">
                <a16:creationId xmlns:a16="http://schemas.microsoft.com/office/drawing/2014/main" id="{D1F15FFB-054D-4CD3-26ED-72FBCF32861C}"/>
              </a:ext>
            </a:extLst>
          </p:cNvPr>
          <p:cNvSpPr/>
          <p:nvPr/>
        </p:nvSpPr>
        <p:spPr>
          <a:xfrm>
            <a:off x="2735118" y="4149848"/>
            <a:ext cx="2096831" cy="232667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t"/>
          <a:lstStyle/>
          <a:p>
            <a:pPr>
              <a:lnSpc>
                <a:spcPct val="115000"/>
              </a:lnSpc>
              <a:spcBef>
                <a:spcPts val="1000"/>
              </a:spcBef>
              <a:buClr>
                <a:srgbClr val="004F7E"/>
              </a:buClr>
              <a:buSzPts val="1200"/>
            </a:pPr>
            <a:r>
              <a:rPr lang="en-US" sz="1200" dirty="0">
                <a:solidFill>
                  <a:schemeClr val="tx2"/>
                </a:solidFill>
                <a:latin typeface="Arial" panose="020B0604020202020204" pitchFamily="34" charset="0"/>
                <a:ea typeface="Montserrat"/>
                <a:cs typeface="Arial" panose="020B0604020202020204" pitchFamily="34" charset="0"/>
                <a:sym typeface="Montserrat"/>
              </a:rPr>
              <a:t>Increasing support for college aid, however, is a complex conversation: Audiences are concerned about increased taxes and question whether it's fair for those who didn’t go to college to pay for those who do.</a:t>
            </a:r>
            <a:endParaRPr lang="en-US" sz="1200" dirty="0">
              <a:solidFill>
                <a:schemeClr val="tx2"/>
              </a:solidFill>
              <a:latin typeface="Arial" panose="020B0604020202020204" pitchFamily="34" charset="0"/>
              <a:ea typeface="Montserrat"/>
              <a:cs typeface="Arial" panose="020B0604020202020204" pitchFamily="34" charset="0"/>
            </a:endParaRPr>
          </a:p>
        </p:txBody>
      </p:sp>
      <p:sp>
        <p:nvSpPr>
          <p:cNvPr id="8" name="Rectangle 7">
            <a:extLst>
              <a:ext uri="{FF2B5EF4-FFF2-40B4-BE49-F238E27FC236}">
                <a16:creationId xmlns:a16="http://schemas.microsoft.com/office/drawing/2014/main" id="{246E6881-383F-5DCA-02CE-D96C2DB03A21}"/>
              </a:ext>
            </a:extLst>
          </p:cNvPr>
          <p:cNvSpPr/>
          <p:nvPr/>
        </p:nvSpPr>
        <p:spPr>
          <a:xfrm>
            <a:off x="4970318" y="4140200"/>
            <a:ext cx="2096831" cy="232667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t"/>
          <a:lstStyle/>
          <a:p>
            <a:pPr>
              <a:lnSpc>
                <a:spcPct val="114999"/>
              </a:lnSpc>
              <a:spcBef>
                <a:spcPts val="1000"/>
              </a:spcBef>
            </a:pPr>
            <a:r>
              <a:rPr lang="en-US" sz="1200" dirty="0">
                <a:solidFill>
                  <a:schemeClr val="tx2"/>
                </a:solidFill>
                <a:latin typeface="Arial" panose="020B0604020202020204" pitchFamily="34" charset="0"/>
                <a:ea typeface="Montserrat"/>
                <a:cs typeface="Arial" panose="020B0604020202020204" pitchFamily="34" charset="0"/>
                <a:sym typeface="Montserrat"/>
              </a:rPr>
              <a:t>People believe colleges should justify their costs, be more transparent and clearly publish their actual costs to students and the government, and be clear about what financial aid grants cover and don’t cover.</a:t>
            </a:r>
            <a:endParaRPr lang="en-US" sz="1200" dirty="0">
              <a:solidFill>
                <a:schemeClr val="tx2"/>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2D3F0F9-008B-AEC4-82C2-02BD11BC2DB4}"/>
              </a:ext>
            </a:extLst>
          </p:cNvPr>
          <p:cNvSpPr/>
          <p:nvPr/>
        </p:nvSpPr>
        <p:spPr>
          <a:xfrm>
            <a:off x="7205518" y="4140200"/>
            <a:ext cx="2096831" cy="232667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t"/>
          <a:lstStyle/>
          <a:p>
            <a:pPr>
              <a:lnSpc>
                <a:spcPct val="115000"/>
              </a:lnSpc>
              <a:spcBef>
                <a:spcPts val="1000"/>
              </a:spcBef>
              <a:buClr>
                <a:srgbClr val="004F7E"/>
              </a:buClr>
              <a:buSzPts val="1200"/>
            </a:pPr>
            <a:r>
              <a:rPr lang="en-US" sz="1200" dirty="0">
                <a:solidFill>
                  <a:schemeClr val="tx2"/>
                </a:solidFill>
                <a:latin typeface="Arial" panose="020B0604020202020204" pitchFamily="34" charset="0"/>
                <a:ea typeface="Montserrat"/>
                <a:cs typeface="Arial" panose="020B0604020202020204" pitchFamily="34" charset="0"/>
                <a:sym typeface="Montserrat"/>
              </a:rPr>
              <a:t>Many people question whether a college degree is still worth it — messaging with clear evidence showing that college affordability programs work make audiences more likely to support them.</a:t>
            </a:r>
            <a:endParaRPr lang="en-US" sz="1200" dirty="0">
              <a:solidFill>
                <a:schemeClr val="tx2"/>
              </a:solidFill>
              <a:latin typeface="Arial" panose="020B0604020202020204" pitchFamily="34" charset="0"/>
              <a:ea typeface="Montserrat"/>
              <a:cs typeface="Arial" panose="020B0604020202020204" pitchFamily="34" charset="0"/>
            </a:endParaRPr>
          </a:p>
        </p:txBody>
      </p:sp>
      <p:sp>
        <p:nvSpPr>
          <p:cNvPr id="13" name="Rectangle 12">
            <a:extLst>
              <a:ext uri="{FF2B5EF4-FFF2-40B4-BE49-F238E27FC236}">
                <a16:creationId xmlns:a16="http://schemas.microsoft.com/office/drawing/2014/main" id="{E29B9632-75CF-BC3D-9DD0-8843B54262EC}"/>
              </a:ext>
            </a:extLst>
          </p:cNvPr>
          <p:cNvSpPr/>
          <p:nvPr/>
        </p:nvSpPr>
        <p:spPr>
          <a:xfrm>
            <a:off x="9440718" y="4149848"/>
            <a:ext cx="2096831" cy="232667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t"/>
          <a:lstStyle/>
          <a:p>
            <a:pPr>
              <a:lnSpc>
                <a:spcPct val="115000"/>
              </a:lnSpc>
              <a:spcBef>
                <a:spcPts val="1000"/>
              </a:spcBef>
              <a:buClr>
                <a:srgbClr val="004F7E"/>
              </a:buClr>
              <a:buSzPts val="1200"/>
            </a:pPr>
            <a:r>
              <a:rPr lang="en-US" sz="1200" dirty="0">
                <a:solidFill>
                  <a:schemeClr val="tx2"/>
                </a:solidFill>
                <a:latin typeface="Arial" panose="020B0604020202020204" pitchFamily="34" charset="0"/>
                <a:ea typeface="Montserrat"/>
                <a:cs typeface="Arial" panose="020B0604020202020204" pitchFamily="34" charset="0"/>
                <a:sym typeface="Montserrat"/>
              </a:rPr>
              <a:t>Providing clear evidence that going to college </a:t>
            </a:r>
            <a:br>
              <a:rPr lang="en-US" sz="1200" dirty="0">
                <a:latin typeface="Arial" panose="020B0604020202020204" pitchFamily="34" charset="0"/>
                <a:ea typeface="Montserrat"/>
                <a:cs typeface="Arial" panose="020B0604020202020204" pitchFamily="34" charset="0"/>
              </a:rPr>
            </a:br>
            <a:r>
              <a:rPr lang="en-US" sz="1200" dirty="0">
                <a:solidFill>
                  <a:schemeClr val="tx2"/>
                </a:solidFill>
                <a:latin typeface="Arial" panose="020B0604020202020204" pitchFamily="34" charset="0"/>
                <a:ea typeface="Montserrat"/>
                <a:cs typeface="Arial" panose="020B0604020202020204" pitchFamily="34" charset="0"/>
                <a:sym typeface="Montserrat"/>
              </a:rPr>
              <a:t>is worth it and has advantages for the financial future of students is essential for people to support the increase of grants.</a:t>
            </a:r>
            <a:endParaRPr lang="en-US" sz="1200" dirty="0">
              <a:solidFill>
                <a:schemeClr val="tx2"/>
              </a:solidFill>
              <a:latin typeface="Arial" panose="020B0604020202020204" pitchFamily="34" charset="0"/>
              <a:ea typeface="Montserrat"/>
              <a:cs typeface="Arial" panose="020B0604020202020204" pitchFamily="34" charset="0"/>
            </a:endParaRPr>
          </a:p>
        </p:txBody>
      </p:sp>
      <p:sp>
        <p:nvSpPr>
          <p:cNvPr id="14" name="Right Triangle 13">
            <a:extLst>
              <a:ext uri="{FF2B5EF4-FFF2-40B4-BE49-F238E27FC236}">
                <a16:creationId xmlns:a16="http://schemas.microsoft.com/office/drawing/2014/main" id="{973B8BE2-8F6C-0E47-7B9D-1794560BAA69}"/>
              </a:ext>
            </a:extLst>
          </p:cNvPr>
          <p:cNvSpPr/>
          <p:nvPr/>
        </p:nvSpPr>
        <p:spPr>
          <a:xfrm flipH="1" flipV="1">
            <a:off x="2329543" y="4149334"/>
            <a:ext cx="267206" cy="267206"/>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B32F740-8061-DE9D-60AE-4C3FEFAF4C29}"/>
              </a:ext>
            </a:extLst>
          </p:cNvPr>
          <p:cNvSpPr/>
          <p:nvPr/>
        </p:nvSpPr>
        <p:spPr>
          <a:xfrm flipH="1" flipV="1">
            <a:off x="4558382" y="4149334"/>
            <a:ext cx="267206" cy="267206"/>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211CFEC2-70EC-6E9B-B29B-012C5D1FB1D1}"/>
              </a:ext>
            </a:extLst>
          </p:cNvPr>
          <p:cNvSpPr/>
          <p:nvPr/>
        </p:nvSpPr>
        <p:spPr>
          <a:xfrm flipH="1" flipV="1">
            <a:off x="6801832" y="4149334"/>
            <a:ext cx="267206" cy="267206"/>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EEE4A4FF-CDDF-83D7-FB65-58277008BB18}"/>
              </a:ext>
            </a:extLst>
          </p:cNvPr>
          <p:cNvSpPr/>
          <p:nvPr/>
        </p:nvSpPr>
        <p:spPr>
          <a:xfrm flipH="1" flipV="1">
            <a:off x="9035143" y="4149334"/>
            <a:ext cx="267206" cy="267206"/>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E9D5D89C-BC99-1EAC-2736-689D3CDC71A8}"/>
              </a:ext>
            </a:extLst>
          </p:cNvPr>
          <p:cNvSpPr/>
          <p:nvPr/>
        </p:nvSpPr>
        <p:spPr>
          <a:xfrm flipH="1" flipV="1">
            <a:off x="11270343" y="4149334"/>
            <a:ext cx="267206" cy="267206"/>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981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BCD76905-27B0-F6DF-8052-6419023BF7B8}"/>
              </a:ext>
            </a:extLst>
          </p:cNvPr>
          <p:cNvSpPr txBox="1"/>
          <p:nvPr/>
        </p:nvSpPr>
        <p:spPr>
          <a:xfrm>
            <a:off x="411437" y="2424637"/>
            <a:ext cx="3730547" cy="4548036"/>
          </a:xfrm>
          <a:prstGeom prst="rect">
            <a:avLst/>
          </a:prstGeom>
          <a:noFill/>
        </p:spPr>
        <p:txBody>
          <a:bodyPr wrap="square" lIns="91440" tIns="45720" rIns="91440" bIns="45720" numCol="1" spcCol="365760" anchor="t">
            <a:noAutofit/>
          </a:bodyPr>
          <a:lstStyle/>
          <a:p>
            <a:pPr>
              <a:lnSpc>
                <a:spcPct val="114999"/>
              </a:lnSpc>
              <a:spcBef>
                <a:spcPts val="1000"/>
              </a:spcBef>
            </a:pPr>
            <a:r>
              <a:rPr lang="en-US" sz="1200" dirty="0">
                <a:solidFill>
                  <a:srgbClr val="44546A"/>
                </a:solidFill>
                <a:latin typeface="Arial"/>
                <a:ea typeface="Montserrat"/>
                <a:cs typeface="Arial"/>
                <a:sym typeface="Montserrat"/>
              </a:rPr>
              <a:t>The </a:t>
            </a:r>
            <a:r>
              <a:rPr lang="en-US" sz="1200" dirty="0" err="1">
                <a:solidFill>
                  <a:srgbClr val="44546A"/>
                </a:solidFill>
                <a:latin typeface="Arial"/>
                <a:ea typeface="Montserrat"/>
                <a:cs typeface="Arial"/>
                <a:sym typeface="Montserrat"/>
              </a:rPr>
              <a:t>Heartwired</a:t>
            </a:r>
            <a:r>
              <a:rPr lang="en-US" sz="1200" dirty="0">
                <a:solidFill>
                  <a:srgbClr val="44546A"/>
                </a:solidFill>
                <a:latin typeface="Arial"/>
                <a:ea typeface="Montserrat"/>
                <a:cs typeface="Arial"/>
                <a:sym typeface="Montserrat"/>
              </a:rPr>
              <a:t> Framework is a set of four strategic principles for you to consider when creating messaging to build support for college affordability solutions. These principles were developed based on the research conducted for this project and are informed by the science of how people relate to and make decisions about social issues.</a:t>
            </a:r>
            <a:endParaRPr lang="en-US" sz="1200" dirty="0">
              <a:solidFill>
                <a:srgbClr val="44546A"/>
              </a:solidFill>
              <a:latin typeface="Arial"/>
              <a:cs typeface="Arial"/>
            </a:endParaRPr>
          </a:p>
          <a:p>
            <a:pPr>
              <a:lnSpc>
                <a:spcPct val="114999"/>
              </a:lnSpc>
              <a:spcBef>
                <a:spcPts val="1000"/>
              </a:spcBef>
            </a:pPr>
            <a:r>
              <a:rPr lang="en-US" sz="1200" dirty="0">
                <a:solidFill>
                  <a:srgbClr val="44546A"/>
                </a:solidFill>
                <a:latin typeface="Arial"/>
                <a:cs typeface="Arial"/>
              </a:rPr>
              <a:t>Often, advocacy communications and messaging </a:t>
            </a:r>
            <a:r>
              <a:rPr lang="en-US" sz="1200" b="1" i="1" dirty="0">
                <a:solidFill>
                  <a:srgbClr val="44546A"/>
                </a:solidFill>
                <a:latin typeface="Arial"/>
                <a:cs typeface="Arial"/>
              </a:rPr>
              <a:t>tells</a:t>
            </a:r>
            <a:r>
              <a:rPr lang="en-US" sz="1200" dirty="0">
                <a:solidFill>
                  <a:srgbClr val="44546A"/>
                </a:solidFill>
                <a:latin typeface="Arial"/>
                <a:cs typeface="Arial"/>
              </a:rPr>
              <a:t> audiences what to think and how to act. For audiences who are undecided or conflicted, being told what to think and how to act can trigger counter-arguing. They will disagree because psychologically they do not like the idea of having their agency taken away. Messages that take these factors into account can lead to longer-term change because they engage an audience’s agency in arriving at support for effective solutions.</a:t>
            </a:r>
            <a:endParaRPr lang="en-US" sz="1600" dirty="0">
              <a:solidFill>
                <a:srgbClr val="44546A"/>
              </a:solidFill>
              <a:latin typeface="Arial"/>
              <a:cs typeface="Arial"/>
            </a:endParaRPr>
          </a:p>
        </p:txBody>
      </p:sp>
      <p:grpSp>
        <p:nvGrpSpPr>
          <p:cNvPr id="10" name="Group 9">
            <a:extLst>
              <a:ext uri="{FF2B5EF4-FFF2-40B4-BE49-F238E27FC236}">
                <a16:creationId xmlns:a16="http://schemas.microsoft.com/office/drawing/2014/main" id="{15BA745A-D414-9FA0-56EC-4F103D741FB5}"/>
              </a:ext>
            </a:extLst>
          </p:cNvPr>
          <p:cNvGrpSpPr/>
          <p:nvPr/>
        </p:nvGrpSpPr>
        <p:grpSpPr>
          <a:xfrm>
            <a:off x="4460256" y="2111896"/>
            <a:ext cx="1837845" cy="4746103"/>
            <a:chOff x="4035114" y="1930467"/>
            <a:chExt cx="1837845" cy="4746103"/>
          </a:xfrm>
        </p:grpSpPr>
        <p:sp>
          <p:nvSpPr>
            <p:cNvPr id="63" name="Delay 51">
              <a:extLst>
                <a:ext uri="{FF2B5EF4-FFF2-40B4-BE49-F238E27FC236}">
                  <a16:creationId xmlns:a16="http://schemas.microsoft.com/office/drawing/2014/main" id="{5D499D99-AF23-81EC-7E68-C0F3338DD80A}"/>
                </a:ext>
              </a:extLst>
            </p:cNvPr>
            <p:cNvSpPr/>
            <p:nvPr/>
          </p:nvSpPr>
          <p:spPr>
            <a:xfrm rot="16200000">
              <a:off x="2580985" y="3384596"/>
              <a:ext cx="4746103" cy="1837845"/>
            </a:xfrm>
            <a:custGeom>
              <a:avLst/>
              <a:gdLst>
                <a:gd name="connsiteX0" fmla="*/ 0 w 1837844"/>
                <a:gd name="connsiteY0" fmla="*/ 0 h 1837844"/>
                <a:gd name="connsiteX1" fmla="*/ 918922 w 1837844"/>
                <a:gd name="connsiteY1" fmla="*/ 0 h 1837844"/>
                <a:gd name="connsiteX2" fmla="*/ 1837844 w 1837844"/>
                <a:gd name="connsiteY2" fmla="*/ 918922 h 1837844"/>
                <a:gd name="connsiteX3" fmla="*/ 918922 w 1837844"/>
                <a:gd name="connsiteY3" fmla="*/ 1837844 h 1837844"/>
                <a:gd name="connsiteX4" fmla="*/ 0 w 1837844"/>
                <a:gd name="connsiteY4" fmla="*/ 1837844 h 1837844"/>
                <a:gd name="connsiteX5" fmla="*/ 0 w 1837844"/>
                <a:gd name="connsiteY5" fmla="*/ 0 h 1837844"/>
                <a:gd name="connsiteX0" fmla="*/ 3245617 w 5083461"/>
                <a:gd name="connsiteY0" fmla="*/ 0 h 1837844"/>
                <a:gd name="connsiteX1" fmla="*/ 4164539 w 5083461"/>
                <a:gd name="connsiteY1" fmla="*/ 0 h 1837844"/>
                <a:gd name="connsiteX2" fmla="*/ 5083461 w 5083461"/>
                <a:gd name="connsiteY2" fmla="*/ 918922 h 1837844"/>
                <a:gd name="connsiteX3" fmla="*/ 4164539 w 5083461"/>
                <a:gd name="connsiteY3" fmla="*/ 1837844 h 1837844"/>
                <a:gd name="connsiteX4" fmla="*/ 0 w 5083461"/>
                <a:gd name="connsiteY4" fmla="*/ 1837844 h 1837844"/>
                <a:gd name="connsiteX5" fmla="*/ 3245617 w 5083461"/>
                <a:gd name="connsiteY5" fmla="*/ 0 h 1837844"/>
                <a:gd name="connsiteX0" fmla="*/ 0 w 5123655"/>
                <a:gd name="connsiteY0" fmla="*/ 0 h 1837845"/>
                <a:gd name="connsiteX1" fmla="*/ 4204733 w 5123655"/>
                <a:gd name="connsiteY1" fmla="*/ 1 h 1837845"/>
                <a:gd name="connsiteX2" fmla="*/ 5123655 w 5123655"/>
                <a:gd name="connsiteY2" fmla="*/ 918923 h 1837845"/>
                <a:gd name="connsiteX3" fmla="*/ 4204733 w 5123655"/>
                <a:gd name="connsiteY3" fmla="*/ 1837845 h 1837845"/>
                <a:gd name="connsiteX4" fmla="*/ 40194 w 5123655"/>
                <a:gd name="connsiteY4" fmla="*/ 1837845 h 1837845"/>
                <a:gd name="connsiteX5" fmla="*/ 0 w 5123655"/>
                <a:gd name="connsiteY5" fmla="*/ 0 h 1837845"/>
                <a:gd name="connsiteX0" fmla="*/ 10048 w 5133703"/>
                <a:gd name="connsiteY0" fmla="*/ 0 h 1837845"/>
                <a:gd name="connsiteX1" fmla="*/ 4214781 w 5133703"/>
                <a:gd name="connsiteY1" fmla="*/ 1 h 1837845"/>
                <a:gd name="connsiteX2" fmla="*/ 5133703 w 5133703"/>
                <a:gd name="connsiteY2" fmla="*/ 918923 h 1837845"/>
                <a:gd name="connsiteX3" fmla="*/ 4214781 w 5133703"/>
                <a:gd name="connsiteY3" fmla="*/ 1837845 h 1837845"/>
                <a:gd name="connsiteX4" fmla="*/ 0 w 5133703"/>
                <a:gd name="connsiteY4" fmla="*/ 1827797 h 1837845"/>
                <a:gd name="connsiteX5" fmla="*/ 10048 w 5133703"/>
                <a:gd name="connsiteY5" fmla="*/ 0 h 18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3703" h="1837845">
                  <a:moveTo>
                    <a:pt x="10048" y="0"/>
                  </a:moveTo>
                  <a:lnTo>
                    <a:pt x="4214781" y="1"/>
                  </a:lnTo>
                  <a:cubicBezTo>
                    <a:pt x="4722288" y="1"/>
                    <a:pt x="5133703" y="411416"/>
                    <a:pt x="5133703" y="918923"/>
                  </a:cubicBezTo>
                  <a:cubicBezTo>
                    <a:pt x="5133703" y="1426430"/>
                    <a:pt x="4722288" y="1837845"/>
                    <a:pt x="4214781" y="1837845"/>
                  </a:cubicBezTo>
                  <a:lnTo>
                    <a:pt x="0" y="1827797"/>
                  </a:lnTo>
                  <a:cubicBezTo>
                    <a:pt x="3349" y="1218531"/>
                    <a:pt x="6699" y="609266"/>
                    <a:pt x="10048"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38E9FDD-47D1-5776-C885-E1B6883165C3}"/>
                </a:ext>
              </a:extLst>
            </p:cNvPr>
            <p:cNvGrpSpPr/>
            <p:nvPr/>
          </p:nvGrpSpPr>
          <p:grpSpPr>
            <a:xfrm>
              <a:off x="4277398" y="2098340"/>
              <a:ext cx="1204793" cy="1191685"/>
              <a:chOff x="900511" y="4178082"/>
              <a:chExt cx="1204793" cy="1191685"/>
            </a:xfrm>
          </p:grpSpPr>
          <p:sp>
            <p:nvSpPr>
              <p:cNvPr id="27" name="Oval 26">
                <a:extLst>
                  <a:ext uri="{FF2B5EF4-FFF2-40B4-BE49-F238E27FC236}">
                    <a16:creationId xmlns:a16="http://schemas.microsoft.com/office/drawing/2014/main" id="{8C25EDE4-7381-976E-EEA8-F703F64BB26C}"/>
                  </a:ext>
                </a:extLst>
              </p:cNvPr>
              <p:cNvSpPr/>
              <p:nvPr/>
            </p:nvSpPr>
            <p:spPr>
              <a:xfrm>
                <a:off x="1047612" y="4312075"/>
                <a:ext cx="1057692" cy="1057692"/>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pic>
            <p:nvPicPr>
              <p:cNvPr id="28" name="Picture 27" descr="A white line drawing of hands shaking&#10;&#10;Description automatically generated">
                <a:extLst>
                  <a:ext uri="{FF2B5EF4-FFF2-40B4-BE49-F238E27FC236}">
                    <a16:creationId xmlns:a16="http://schemas.microsoft.com/office/drawing/2014/main" id="{2C9118B5-20FD-3683-F4B7-9CB34D52D32A}"/>
                  </a:ext>
                </a:extLst>
              </p:cNvPr>
              <p:cNvPicPr>
                <a:picLocks noChangeAspect="1"/>
              </p:cNvPicPr>
              <p:nvPr/>
            </p:nvPicPr>
            <p:blipFill rotWithShape="1">
              <a:blip r:embed="rId2"/>
              <a:srcRect r="11457" b="21559"/>
              <a:stretch/>
            </p:blipFill>
            <p:spPr>
              <a:xfrm>
                <a:off x="900511" y="4178082"/>
                <a:ext cx="1193914" cy="1057692"/>
              </a:xfrm>
              <a:prstGeom prst="rect">
                <a:avLst/>
              </a:prstGeom>
            </p:spPr>
          </p:pic>
        </p:grpSp>
        <p:sp>
          <p:nvSpPr>
            <p:cNvPr id="22" name="Content Placeholder 23">
              <a:extLst>
                <a:ext uri="{FF2B5EF4-FFF2-40B4-BE49-F238E27FC236}">
                  <a16:creationId xmlns:a16="http://schemas.microsoft.com/office/drawing/2014/main" id="{435328B4-9246-80D5-DA26-56DC7194A4A2}"/>
                </a:ext>
              </a:extLst>
            </p:cNvPr>
            <p:cNvSpPr txBox="1">
              <a:spLocks/>
            </p:cNvSpPr>
            <p:nvPr/>
          </p:nvSpPr>
          <p:spPr>
            <a:xfrm>
              <a:off x="4040009" y="3935795"/>
              <a:ext cx="1832950" cy="3382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800">
                  <a:solidFill>
                    <a:schemeClr val="bg1"/>
                  </a:solidFill>
                </a:rPr>
                <a:t>Build </a:t>
              </a:r>
              <a:br>
                <a:rPr lang="en-ZA" sz="1800">
                  <a:solidFill>
                    <a:schemeClr val="bg1"/>
                  </a:solidFill>
                </a:rPr>
              </a:br>
              <a:r>
                <a:rPr lang="en-ZA" sz="1800">
                  <a:solidFill>
                    <a:schemeClr val="bg1"/>
                  </a:solidFill>
                </a:rPr>
                <a:t>trust</a:t>
              </a:r>
            </a:p>
          </p:txBody>
        </p:sp>
        <p:sp>
          <p:nvSpPr>
            <p:cNvPr id="23" name="Content Placeholder 23">
              <a:extLst>
                <a:ext uri="{FF2B5EF4-FFF2-40B4-BE49-F238E27FC236}">
                  <a16:creationId xmlns:a16="http://schemas.microsoft.com/office/drawing/2014/main" id="{F5A021D5-8AFA-5576-FB3C-037E629BEE65}"/>
                </a:ext>
              </a:extLst>
            </p:cNvPr>
            <p:cNvSpPr txBox="1">
              <a:spLocks/>
            </p:cNvSpPr>
            <p:nvPr/>
          </p:nvSpPr>
          <p:spPr>
            <a:xfrm>
              <a:off x="4040009" y="3518966"/>
              <a:ext cx="1832950" cy="3382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600" b="1">
                  <a:solidFill>
                    <a:schemeClr val="bg1"/>
                  </a:solidFill>
                  <a:latin typeface="Arial" panose="020B0604020202020204" pitchFamily="34" charset="0"/>
                </a:rPr>
                <a:t>01 </a:t>
              </a:r>
            </a:p>
          </p:txBody>
        </p:sp>
        <p:sp>
          <p:nvSpPr>
            <p:cNvPr id="44" name="TextBox 43">
              <a:extLst>
                <a:ext uri="{FF2B5EF4-FFF2-40B4-BE49-F238E27FC236}">
                  <a16:creationId xmlns:a16="http://schemas.microsoft.com/office/drawing/2014/main" id="{39CB36C2-4984-03CB-537E-4620F377E422}"/>
                </a:ext>
              </a:extLst>
            </p:cNvPr>
            <p:cNvSpPr txBox="1"/>
            <p:nvPr/>
          </p:nvSpPr>
          <p:spPr>
            <a:xfrm>
              <a:off x="4182794" y="4868782"/>
              <a:ext cx="1547380" cy="1127360"/>
            </a:xfrm>
            <a:prstGeom prst="rect">
              <a:avLst/>
            </a:prstGeom>
            <a:noFill/>
          </p:spPr>
          <p:txBody>
            <a:bodyPr wrap="square" lIns="91440" tIns="45720" rIns="91440" bIns="45720" anchor="t">
              <a:spAutoFit/>
            </a:bodyPr>
            <a:lstStyle/>
            <a:p>
              <a:pPr algn="ctr">
                <a:lnSpc>
                  <a:spcPct val="113999"/>
                </a:lnSpc>
              </a:pPr>
              <a:r>
                <a:rPr lang="en" sz="1200">
                  <a:solidFill>
                    <a:schemeClr val="bg1"/>
                  </a:solidFill>
                  <a:latin typeface="Arial"/>
                  <a:ea typeface="Helvetica Neue Light"/>
                  <a:cs typeface="Arial"/>
                  <a:sym typeface="Helvetica Neue Light"/>
                </a:rPr>
                <a:t>Establish trust to effectively communicate with and persuade your audience.</a:t>
              </a:r>
              <a:endParaRPr lang="en-US">
                <a:solidFill>
                  <a:schemeClr val="bg1"/>
                </a:solidFill>
                <a:latin typeface="Arial"/>
                <a:cs typeface="Arial"/>
              </a:endParaRPr>
            </a:p>
          </p:txBody>
        </p:sp>
      </p:grpSp>
      <p:grpSp>
        <p:nvGrpSpPr>
          <p:cNvPr id="13" name="Group 12">
            <a:extLst>
              <a:ext uri="{FF2B5EF4-FFF2-40B4-BE49-F238E27FC236}">
                <a16:creationId xmlns:a16="http://schemas.microsoft.com/office/drawing/2014/main" id="{55266C2B-BCEA-7D63-F401-90861F678693}"/>
              </a:ext>
            </a:extLst>
          </p:cNvPr>
          <p:cNvGrpSpPr/>
          <p:nvPr/>
        </p:nvGrpSpPr>
        <p:grpSpPr>
          <a:xfrm>
            <a:off x="6353501" y="2117469"/>
            <a:ext cx="1849842" cy="4746102"/>
            <a:chOff x="6052649" y="1936040"/>
            <a:chExt cx="1849842" cy="4746102"/>
          </a:xfrm>
        </p:grpSpPr>
        <p:sp>
          <p:nvSpPr>
            <p:cNvPr id="62" name="Delay 51">
              <a:extLst>
                <a:ext uri="{FF2B5EF4-FFF2-40B4-BE49-F238E27FC236}">
                  <a16:creationId xmlns:a16="http://schemas.microsoft.com/office/drawing/2014/main" id="{8A0B65C1-7328-B8E8-29C7-23772BC1E469}"/>
                </a:ext>
              </a:extLst>
            </p:cNvPr>
            <p:cNvSpPr/>
            <p:nvPr/>
          </p:nvSpPr>
          <p:spPr>
            <a:xfrm rot="16200000">
              <a:off x="4598521" y="3390168"/>
              <a:ext cx="4746102" cy="1837845"/>
            </a:xfrm>
            <a:custGeom>
              <a:avLst/>
              <a:gdLst>
                <a:gd name="connsiteX0" fmla="*/ 0 w 1837844"/>
                <a:gd name="connsiteY0" fmla="*/ 0 h 1837844"/>
                <a:gd name="connsiteX1" fmla="*/ 918922 w 1837844"/>
                <a:gd name="connsiteY1" fmla="*/ 0 h 1837844"/>
                <a:gd name="connsiteX2" fmla="*/ 1837844 w 1837844"/>
                <a:gd name="connsiteY2" fmla="*/ 918922 h 1837844"/>
                <a:gd name="connsiteX3" fmla="*/ 918922 w 1837844"/>
                <a:gd name="connsiteY3" fmla="*/ 1837844 h 1837844"/>
                <a:gd name="connsiteX4" fmla="*/ 0 w 1837844"/>
                <a:gd name="connsiteY4" fmla="*/ 1837844 h 1837844"/>
                <a:gd name="connsiteX5" fmla="*/ 0 w 1837844"/>
                <a:gd name="connsiteY5" fmla="*/ 0 h 1837844"/>
                <a:gd name="connsiteX0" fmla="*/ 3245617 w 5083461"/>
                <a:gd name="connsiteY0" fmla="*/ 0 h 1837844"/>
                <a:gd name="connsiteX1" fmla="*/ 4164539 w 5083461"/>
                <a:gd name="connsiteY1" fmla="*/ 0 h 1837844"/>
                <a:gd name="connsiteX2" fmla="*/ 5083461 w 5083461"/>
                <a:gd name="connsiteY2" fmla="*/ 918922 h 1837844"/>
                <a:gd name="connsiteX3" fmla="*/ 4164539 w 5083461"/>
                <a:gd name="connsiteY3" fmla="*/ 1837844 h 1837844"/>
                <a:gd name="connsiteX4" fmla="*/ 0 w 5083461"/>
                <a:gd name="connsiteY4" fmla="*/ 1837844 h 1837844"/>
                <a:gd name="connsiteX5" fmla="*/ 3245617 w 5083461"/>
                <a:gd name="connsiteY5" fmla="*/ 0 h 1837844"/>
                <a:gd name="connsiteX0" fmla="*/ 0 w 5123655"/>
                <a:gd name="connsiteY0" fmla="*/ 0 h 1837845"/>
                <a:gd name="connsiteX1" fmla="*/ 4204733 w 5123655"/>
                <a:gd name="connsiteY1" fmla="*/ 1 h 1837845"/>
                <a:gd name="connsiteX2" fmla="*/ 5123655 w 5123655"/>
                <a:gd name="connsiteY2" fmla="*/ 918923 h 1837845"/>
                <a:gd name="connsiteX3" fmla="*/ 4204733 w 5123655"/>
                <a:gd name="connsiteY3" fmla="*/ 1837845 h 1837845"/>
                <a:gd name="connsiteX4" fmla="*/ 40194 w 5123655"/>
                <a:gd name="connsiteY4" fmla="*/ 1837845 h 1837845"/>
                <a:gd name="connsiteX5" fmla="*/ 0 w 5123655"/>
                <a:gd name="connsiteY5" fmla="*/ 0 h 1837845"/>
                <a:gd name="connsiteX0" fmla="*/ 10048 w 5133703"/>
                <a:gd name="connsiteY0" fmla="*/ 0 h 1837845"/>
                <a:gd name="connsiteX1" fmla="*/ 4214781 w 5133703"/>
                <a:gd name="connsiteY1" fmla="*/ 1 h 1837845"/>
                <a:gd name="connsiteX2" fmla="*/ 5133703 w 5133703"/>
                <a:gd name="connsiteY2" fmla="*/ 918923 h 1837845"/>
                <a:gd name="connsiteX3" fmla="*/ 4214781 w 5133703"/>
                <a:gd name="connsiteY3" fmla="*/ 1837845 h 1837845"/>
                <a:gd name="connsiteX4" fmla="*/ 0 w 5133703"/>
                <a:gd name="connsiteY4" fmla="*/ 1827797 h 1837845"/>
                <a:gd name="connsiteX5" fmla="*/ 10048 w 5133703"/>
                <a:gd name="connsiteY5" fmla="*/ 0 h 18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3703" h="1837845">
                  <a:moveTo>
                    <a:pt x="10048" y="0"/>
                  </a:moveTo>
                  <a:lnTo>
                    <a:pt x="4214781" y="1"/>
                  </a:lnTo>
                  <a:cubicBezTo>
                    <a:pt x="4722288" y="1"/>
                    <a:pt x="5133703" y="411416"/>
                    <a:pt x="5133703" y="918923"/>
                  </a:cubicBezTo>
                  <a:cubicBezTo>
                    <a:pt x="5133703" y="1426430"/>
                    <a:pt x="4722288" y="1837845"/>
                    <a:pt x="4214781" y="1837845"/>
                  </a:cubicBezTo>
                  <a:lnTo>
                    <a:pt x="0" y="1827797"/>
                  </a:lnTo>
                  <a:cubicBezTo>
                    <a:pt x="3349" y="1218531"/>
                    <a:pt x="6699" y="609266"/>
                    <a:pt x="10048"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2599825-FD20-06C5-F71D-887D0B47CCCE}"/>
                </a:ext>
              </a:extLst>
            </p:cNvPr>
            <p:cNvSpPr/>
            <p:nvPr/>
          </p:nvSpPr>
          <p:spPr>
            <a:xfrm>
              <a:off x="6457170" y="2222711"/>
              <a:ext cx="1057692" cy="1057692"/>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pic>
          <p:nvPicPr>
            <p:cNvPr id="42" name="Graphic 41">
              <a:extLst>
                <a:ext uri="{FF2B5EF4-FFF2-40B4-BE49-F238E27FC236}">
                  <a16:creationId xmlns:a16="http://schemas.microsoft.com/office/drawing/2014/main" id="{C9AC2171-4A57-FD15-D35F-5F758522F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8949" y="2412989"/>
              <a:ext cx="634134" cy="634134"/>
            </a:xfrm>
            <a:prstGeom prst="rect">
              <a:avLst/>
            </a:prstGeom>
          </p:spPr>
        </p:pic>
        <p:sp>
          <p:nvSpPr>
            <p:cNvPr id="11" name="Content Placeholder 23">
              <a:extLst>
                <a:ext uri="{FF2B5EF4-FFF2-40B4-BE49-F238E27FC236}">
                  <a16:creationId xmlns:a16="http://schemas.microsoft.com/office/drawing/2014/main" id="{FF6AEF8A-FF20-4B4A-048E-B57E01A2A65B}"/>
                </a:ext>
              </a:extLst>
            </p:cNvPr>
            <p:cNvSpPr txBox="1">
              <a:spLocks/>
            </p:cNvSpPr>
            <p:nvPr/>
          </p:nvSpPr>
          <p:spPr>
            <a:xfrm>
              <a:off x="6069541" y="3935794"/>
              <a:ext cx="1832950" cy="6004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0000"/>
                </a:buClr>
                <a:buSzPts val="1800"/>
                <a:buNone/>
              </a:pPr>
              <a:r>
                <a:rPr lang="en-US" sz="1800">
                  <a:solidFill>
                    <a:schemeClr val="lt1"/>
                  </a:solidFill>
                  <a:ea typeface="Roboto Slab"/>
                  <a:cs typeface="Roboto Slab"/>
                  <a:sym typeface="Roboto Slab"/>
                </a:rPr>
                <a:t>Acknowledge complexities, calm concerns</a:t>
              </a:r>
            </a:p>
          </p:txBody>
        </p:sp>
        <p:sp>
          <p:nvSpPr>
            <p:cNvPr id="12" name="Content Placeholder 23">
              <a:extLst>
                <a:ext uri="{FF2B5EF4-FFF2-40B4-BE49-F238E27FC236}">
                  <a16:creationId xmlns:a16="http://schemas.microsoft.com/office/drawing/2014/main" id="{050E2D70-205D-5A4D-2789-0F5C3B93D419}"/>
                </a:ext>
              </a:extLst>
            </p:cNvPr>
            <p:cNvSpPr txBox="1">
              <a:spLocks/>
            </p:cNvSpPr>
            <p:nvPr/>
          </p:nvSpPr>
          <p:spPr>
            <a:xfrm>
              <a:off x="6069541" y="3518966"/>
              <a:ext cx="1832950" cy="3382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600" b="1">
                  <a:solidFill>
                    <a:schemeClr val="bg1"/>
                  </a:solidFill>
                  <a:latin typeface="Arial" panose="020B0604020202020204" pitchFamily="34" charset="0"/>
                </a:rPr>
                <a:t>02 </a:t>
              </a:r>
            </a:p>
          </p:txBody>
        </p:sp>
        <p:sp>
          <p:nvSpPr>
            <p:cNvPr id="54" name="TextBox 53">
              <a:extLst>
                <a:ext uri="{FF2B5EF4-FFF2-40B4-BE49-F238E27FC236}">
                  <a16:creationId xmlns:a16="http://schemas.microsoft.com/office/drawing/2014/main" id="{F7A4AAB4-6063-AB96-4AB2-B8E85E870BCE}"/>
                </a:ext>
              </a:extLst>
            </p:cNvPr>
            <p:cNvSpPr txBox="1"/>
            <p:nvPr/>
          </p:nvSpPr>
          <p:spPr>
            <a:xfrm>
              <a:off x="6139220" y="4868782"/>
              <a:ext cx="1693592" cy="1548309"/>
            </a:xfrm>
            <a:prstGeom prst="rect">
              <a:avLst/>
            </a:prstGeom>
            <a:noFill/>
          </p:spPr>
          <p:txBody>
            <a:bodyPr wrap="square">
              <a:spAutoFit/>
            </a:bodyPr>
            <a:lstStyle/>
            <a:p>
              <a:pPr algn="ctr">
                <a:lnSpc>
                  <a:spcPct val="114000"/>
                </a:lnSpc>
              </a:pPr>
              <a:r>
                <a:rPr lang="en-US" sz="1200">
                  <a:solidFill>
                    <a:schemeClr val="bg1"/>
                  </a:solidFill>
                  <a:latin typeface="Arial" panose="020B0604020202020204" pitchFamily="34" charset="0"/>
                  <a:ea typeface="Helvetica Neue Light"/>
                  <a:cs typeface="Arial" panose="020B0604020202020204" pitchFamily="34" charset="0"/>
                  <a:sym typeface="Helvetica Neue Light"/>
                </a:rPr>
                <a:t>Address the powerful emotions audiences have on this subject so they can be reflective and thoughtful about new ideas or solutions.</a:t>
              </a:r>
              <a:endParaRPr lang="en-US" sz="1200">
                <a:solidFill>
                  <a:schemeClr val="bg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61D2E467-7756-5D1F-28A0-6F9C3D691B66}"/>
              </a:ext>
            </a:extLst>
          </p:cNvPr>
          <p:cNvGrpSpPr/>
          <p:nvPr/>
        </p:nvGrpSpPr>
        <p:grpSpPr>
          <a:xfrm>
            <a:off x="8237206" y="2117090"/>
            <a:ext cx="1839803" cy="4746102"/>
            <a:chOff x="8075327" y="1935661"/>
            <a:chExt cx="1839803" cy="4746102"/>
          </a:xfrm>
        </p:grpSpPr>
        <p:sp>
          <p:nvSpPr>
            <p:cNvPr id="60" name="Delay 51">
              <a:extLst>
                <a:ext uri="{FF2B5EF4-FFF2-40B4-BE49-F238E27FC236}">
                  <a16:creationId xmlns:a16="http://schemas.microsoft.com/office/drawing/2014/main" id="{CB31D897-CC6C-DD0A-F096-F0B1876B46F1}"/>
                </a:ext>
              </a:extLst>
            </p:cNvPr>
            <p:cNvSpPr/>
            <p:nvPr/>
          </p:nvSpPr>
          <p:spPr>
            <a:xfrm rot="16200000">
              <a:off x="6621199" y="3389789"/>
              <a:ext cx="4746102" cy="1837845"/>
            </a:xfrm>
            <a:custGeom>
              <a:avLst/>
              <a:gdLst>
                <a:gd name="connsiteX0" fmla="*/ 0 w 1837844"/>
                <a:gd name="connsiteY0" fmla="*/ 0 h 1837844"/>
                <a:gd name="connsiteX1" fmla="*/ 918922 w 1837844"/>
                <a:gd name="connsiteY1" fmla="*/ 0 h 1837844"/>
                <a:gd name="connsiteX2" fmla="*/ 1837844 w 1837844"/>
                <a:gd name="connsiteY2" fmla="*/ 918922 h 1837844"/>
                <a:gd name="connsiteX3" fmla="*/ 918922 w 1837844"/>
                <a:gd name="connsiteY3" fmla="*/ 1837844 h 1837844"/>
                <a:gd name="connsiteX4" fmla="*/ 0 w 1837844"/>
                <a:gd name="connsiteY4" fmla="*/ 1837844 h 1837844"/>
                <a:gd name="connsiteX5" fmla="*/ 0 w 1837844"/>
                <a:gd name="connsiteY5" fmla="*/ 0 h 1837844"/>
                <a:gd name="connsiteX0" fmla="*/ 3245617 w 5083461"/>
                <a:gd name="connsiteY0" fmla="*/ 0 h 1837844"/>
                <a:gd name="connsiteX1" fmla="*/ 4164539 w 5083461"/>
                <a:gd name="connsiteY1" fmla="*/ 0 h 1837844"/>
                <a:gd name="connsiteX2" fmla="*/ 5083461 w 5083461"/>
                <a:gd name="connsiteY2" fmla="*/ 918922 h 1837844"/>
                <a:gd name="connsiteX3" fmla="*/ 4164539 w 5083461"/>
                <a:gd name="connsiteY3" fmla="*/ 1837844 h 1837844"/>
                <a:gd name="connsiteX4" fmla="*/ 0 w 5083461"/>
                <a:gd name="connsiteY4" fmla="*/ 1837844 h 1837844"/>
                <a:gd name="connsiteX5" fmla="*/ 3245617 w 5083461"/>
                <a:gd name="connsiteY5" fmla="*/ 0 h 1837844"/>
                <a:gd name="connsiteX0" fmla="*/ 0 w 5123655"/>
                <a:gd name="connsiteY0" fmla="*/ 0 h 1837845"/>
                <a:gd name="connsiteX1" fmla="*/ 4204733 w 5123655"/>
                <a:gd name="connsiteY1" fmla="*/ 1 h 1837845"/>
                <a:gd name="connsiteX2" fmla="*/ 5123655 w 5123655"/>
                <a:gd name="connsiteY2" fmla="*/ 918923 h 1837845"/>
                <a:gd name="connsiteX3" fmla="*/ 4204733 w 5123655"/>
                <a:gd name="connsiteY3" fmla="*/ 1837845 h 1837845"/>
                <a:gd name="connsiteX4" fmla="*/ 40194 w 5123655"/>
                <a:gd name="connsiteY4" fmla="*/ 1837845 h 1837845"/>
                <a:gd name="connsiteX5" fmla="*/ 0 w 5123655"/>
                <a:gd name="connsiteY5" fmla="*/ 0 h 1837845"/>
                <a:gd name="connsiteX0" fmla="*/ 10048 w 5133703"/>
                <a:gd name="connsiteY0" fmla="*/ 0 h 1837845"/>
                <a:gd name="connsiteX1" fmla="*/ 4214781 w 5133703"/>
                <a:gd name="connsiteY1" fmla="*/ 1 h 1837845"/>
                <a:gd name="connsiteX2" fmla="*/ 5133703 w 5133703"/>
                <a:gd name="connsiteY2" fmla="*/ 918923 h 1837845"/>
                <a:gd name="connsiteX3" fmla="*/ 4214781 w 5133703"/>
                <a:gd name="connsiteY3" fmla="*/ 1837845 h 1837845"/>
                <a:gd name="connsiteX4" fmla="*/ 0 w 5133703"/>
                <a:gd name="connsiteY4" fmla="*/ 1827797 h 1837845"/>
                <a:gd name="connsiteX5" fmla="*/ 10048 w 5133703"/>
                <a:gd name="connsiteY5" fmla="*/ 0 h 18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3703" h="1837845">
                  <a:moveTo>
                    <a:pt x="10048" y="0"/>
                  </a:moveTo>
                  <a:lnTo>
                    <a:pt x="4214781" y="1"/>
                  </a:lnTo>
                  <a:cubicBezTo>
                    <a:pt x="4722288" y="1"/>
                    <a:pt x="5133703" y="411416"/>
                    <a:pt x="5133703" y="918923"/>
                  </a:cubicBezTo>
                  <a:cubicBezTo>
                    <a:pt x="5133703" y="1426430"/>
                    <a:pt x="4722288" y="1837845"/>
                    <a:pt x="4214781" y="1837845"/>
                  </a:cubicBezTo>
                  <a:lnTo>
                    <a:pt x="0" y="1827797"/>
                  </a:lnTo>
                  <a:cubicBezTo>
                    <a:pt x="3349" y="1218531"/>
                    <a:pt x="6699" y="609266"/>
                    <a:pt x="10048"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1034304-F251-5442-CBBA-B431495B6E7E}"/>
                </a:ext>
              </a:extLst>
            </p:cNvPr>
            <p:cNvGrpSpPr/>
            <p:nvPr/>
          </p:nvGrpSpPr>
          <p:grpSpPr>
            <a:xfrm>
              <a:off x="8371957" y="2074863"/>
              <a:ext cx="1348396" cy="1348396"/>
              <a:chOff x="8008902" y="3812494"/>
              <a:chExt cx="1348396" cy="1348396"/>
            </a:xfrm>
          </p:grpSpPr>
          <p:pic>
            <p:nvPicPr>
              <p:cNvPr id="31" name="Picture 30">
                <a:extLst>
                  <a:ext uri="{FF2B5EF4-FFF2-40B4-BE49-F238E27FC236}">
                    <a16:creationId xmlns:a16="http://schemas.microsoft.com/office/drawing/2014/main" id="{CD4FD9D8-2C35-3187-4026-EA88595E93DC}"/>
                  </a:ext>
                </a:extLst>
              </p:cNvPr>
              <p:cNvPicPr>
                <a:picLocks noChangeAspect="1"/>
              </p:cNvPicPr>
              <p:nvPr/>
            </p:nvPicPr>
            <p:blipFill>
              <a:blip r:embed="rId5"/>
              <a:srcRect/>
              <a:stretch/>
            </p:blipFill>
            <p:spPr>
              <a:xfrm>
                <a:off x="8008902" y="3812494"/>
                <a:ext cx="1348396" cy="1348396"/>
              </a:xfrm>
              <a:prstGeom prst="rect">
                <a:avLst/>
              </a:prstGeom>
            </p:spPr>
          </p:pic>
          <p:sp>
            <p:nvSpPr>
              <p:cNvPr id="34" name="Oval 33">
                <a:extLst>
                  <a:ext uri="{FF2B5EF4-FFF2-40B4-BE49-F238E27FC236}">
                    <a16:creationId xmlns:a16="http://schemas.microsoft.com/office/drawing/2014/main" id="{290EF3B3-2A8E-52C8-EC71-11DB7C91DEBC}"/>
                  </a:ext>
                </a:extLst>
              </p:cNvPr>
              <p:cNvSpPr/>
              <p:nvPr/>
            </p:nvSpPr>
            <p:spPr>
              <a:xfrm>
                <a:off x="8109029" y="3957846"/>
                <a:ext cx="1057692" cy="1057692"/>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grpSp>
        <p:sp>
          <p:nvSpPr>
            <p:cNvPr id="14" name="Content Placeholder 23">
              <a:extLst>
                <a:ext uri="{FF2B5EF4-FFF2-40B4-BE49-F238E27FC236}">
                  <a16:creationId xmlns:a16="http://schemas.microsoft.com/office/drawing/2014/main" id="{F664D578-9DD9-14B3-7B6F-3A9DCFC0F70F}"/>
                </a:ext>
              </a:extLst>
            </p:cNvPr>
            <p:cNvSpPr txBox="1">
              <a:spLocks/>
            </p:cNvSpPr>
            <p:nvPr/>
          </p:nvSpPr>
          <p:spPr>
            <a:xfrm>
              <a:off x="8082180" y="3935794"/>
              <a:ext cx="1832950" cy="6004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0000"/>
                </a:buClr>
                <a:buSzPts val="1800"/>
                <a:buNone/>
              </a:pPr>
              <a:r>
                <a:rPr lang="en-US" sz="1800">
                  <a:solidFill>
                    <a:schemeClr val="lt1"/>
                  </a:solidFill>
                  <a:ea typeface="Roboto Slab"/>
                  <a:cs typeface="Roboto Slab"/>
                  <a:sym typeface="Roboto Slab"/>
                </a:rPr>
                <a:t>Nurture</a:t>
              </a:r>
              <a:br>
                <a:rPr lang="en-US" sz="1800">
                  <a:solidFill>
                    <a:schemeClr val="lt1"/>
                  </a:solidFill>
                  <a:ea typeface="Roboto Slab"/>
                  <a:cs typeface="Roboto Slab"/>
                  <a:sym typeface="Roboto Slab"/>
                </a:rPr>
              </a:br>
              <a:r>
                <a:rPr lang="en-US" sz="1800">
                  <a:solidFill>
                    <a:schemeClr val="lt1"/>
                  </a:solidFill>
                  <a:ea typeface="Roboto Slab"/>
                  <a:cs typeface="Roboto Slab"/>
                  <a:sym typeface="Roboto Slab"/>
                </a:rPr>
                <a:t>compassion</a:t>
              </a:r>
            </a:p>
          </p:txBody>
        </p:sp>
        <p:sp>
          <p:nvSpPr>
            <p:cNvPr id="15" name="Content Placeholder 23">
              <a:extLst>
                <a:ext uri="{FF2B5EF4-FFF2-40B4-BE49-F238E27FC236}">
                  <a16:creationId xmlns:a16="http://schemas.microsoft.com/office/drawing/2014/main" id="{92A46091-1701-9A4C-6689-37BBF0188028}"/>
                </a:ext>
              </a:extLst>
            </p:cNvPr>
            <p:cNvSpPr txBox="1">
              <a:spLocks/>
            </p:cNvSpPr>
            <p:nvPr/>
          </p:nvSpPr>
          <p:spPr>
            <a:xfrm>
              <a:off x="8082180" y="3518966"/>
              <a:ext cx="1832950" cy="3382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600" b="1">
                  <a:solidFill>
                    <a:schemeClr val="bg1"/>
                  </a:solidFill>
                  <a:latin typeface="Arial" panose="020B0604020202020204" pitchFamily="34" charset="0"/>
                </a:rPr>
                <a:t>03 </a:t>
              </a:r>
            </a:p>
          </p:txBody>
        </p:sp>
        <p:sp>
          <p:nvSpPr>
            <p:cNvPr id="55" name="TextBox 54">
              <a:extLst>
                <a:ext uri="{FF2B5EF4-FFF2-40B4-BE49-F238E27FC236}">
                  <a16:creationId xmlns:a16="http://schemas.microsoft.com/office/drawing/2014/main" id="{EE0DC87A-4C1E-1E31-BD54-BE320AD51574}"/>
                </a:ext>
              </a:extLst>
            </p:cNvPr>
            <p:cNvSpPr txBox="1"/>
            <p:nvPr/>
          </p:nvSpPr>
          <p:spPr>
            <a:xfrm>
              <a:off x="8224965" y="4868782"/>
              <a:ext cx="1547380" cy="1337802"/>
            </a:xfrm>
            <a:prstGeom prst="rect">
              <a:avLst/>
            </a:prstGeom>
            <a:noFill/>
          </p:spPr>
          <p:txBody>
            <a:bodyPr wrap="square">
              <a:spAutoFit/>
            </a:bodyPr>
            <a:lstStyle/>
            <a:p>
              <a:pPr algn="ctr">
                <a:lnSpc>
                  <a:spcPct val="114000"/>
                </a:lnSpc>
              </a:pPr>
              <a:r>
                <a:rPr lang="en" sz="1200">
                  <a:solidFill>
                    <a:schemeClr val="bg1"/>
                  </a:solidFill>
                  <a:latin typeface="Arial" panose="020B0604020202020204" pitchFamily="34" charset="0"/>
                  <a:ea typeface="Helvetica Neue Light"/>
                  <a:cs typeface="Arial" panose="020B0604020202020204" pitchFamily="34" charset="0"/>
                  <a:sym typeface="Helvetica Neue Light"/>
                </a:rPr>
                <a:t>Show audiences the harms caused by the runaway costs of college and why they should care.</a:t>
              </a:r>
              <a:endParaRPr lang="en-US" sz="1200">
                <a:solidFill>
                  <a:schemeClr val="bg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09468A3-B782-61F9-6357-89D40F9CFB19}"/>
              </a:ext>
            </a:extLst>
          </p:cNvPr>
          <p:cNvGrpSpPr/>
          <p:nvPr/>
        </p:nvGrpSpPr>
        <p:grpSpPr>
          <a:xfrm>
            <a:off x="10116523" y="2117090"/>
            <a:ext cx="1841176" cy="4746102"/>
            <a:chOff x="10116523" y="1935661"/>
            <a:chExt cx="1841176" cy="4746102"/>
          </a:xfrm>
        </p:grpSpPr>
        <p:sp>
          <p:nvSpPr>
            <p:cNvPr id="61" name="Delay 51">
              <a:extLst>
                <a:ext uri="{FF2B5EF4-FFF2-40B4-BE49-F238E27FC236}">
                  <a16:creationId xmlns:a16="http://schemas.microsoft.com/office/drawing/2014/main" id="{6D4C441E-FA45-ADE1-B601-2E5200A4D274}"/>
                </a:ext>
              </a:extLst>
            </p:cNvPr>
            <p:cNvSpPr/>
            <p:nvPr/>
          </p:nvSpPr>
          <p:spPr>
            <a:xfrm rot="16200000">
              <a:off x="8665726" y="3389789"/>
              <a:ext cx="4746102" cy="1837845"/>
            </a:xfrm>
            <a:custGeom>
              <a:avLst/>
              <a:gdLst>
                <a:gd name="connsiteX0" fmla="*/ 0 w 1837844"/>
                <a:gd name="connsiteY0" fmla="*/ 0 h 1837844"/>
                <a:gd name="connsiteX1" fmla="*/ 918922 w 1837844"/>
                <a:gd name="connsiteY1" fmla="*/ 0 h 1837844"/>
                <a:gd name="connsiteX2" fmla="*/ 1837844 w 1837844"/>
                <a:gd name="connsiteY2" fmla="*/ 918922 h 1837844"/>
                <a:gd name="connsiteX3" fmla="*/ 918922 w 1837844"/>
                <a:gd name="connsiteY3" fmla="*/ 1837844 h 1837844"/>
                <a:gd name="connsiteX4" fmla="*/ 0 w 1837844"/>
                <a:gd name="connsiteY4" fmla="*/ 1837844 h 1837844"/>
                <a:gd name="connsiteX5" fmla="*/ 0 w 1837844"/>
                <a:gd name="connsiteY5" fmla="*/ 0 h 1837844"/>
                <a:gd name="connsiteX0" fmla="*/ 3245617 w 5083461"/>
                <a:gd name="connsiteY0" fmla="*/ 0 h 1837844"/>
                <a:gd name="connsiteX1" fmla="*/ 4164539 w 5083461"/>
                <a:gd name="connsiteY1" fmla="*/ 0 h 1837844"/>
                <a:gd name="connsiteX2" fmla="*/ 5083461 w 5083461"/>
                <a:gd name="connsiteY2" fmla="*/ 918922 h 1837844"/>
                <a:gd name="connsiteX3" fmla="*/ 4164539 w 5083461"/>
                <a:gd name="connsiteY3" fmla="*/ 1837844 h 1837844"/>
                <a:gd name="connsiteX4" fmla="*/ 0 w 5083461"/>
                <a:gd name="connsiteY4" fmla="*/ 1837844 h 1837844"/>
                <a:gd name="connsiteX5" fmla="*/ 3245617 w 5083461"/>
                <a:gd name="connsiteY5" fmla="*/ 0 h 1837844"/>
                <a:gd name="connsiteX0" fmla="*/ 0 w 5123655"/>
                <a:gd name="connsiteY0" fmla="*/ 0 h 1837845"/>
                <a:gd name="connsiteX1" fmla="*/ 4204733 w 5123655"/>
                <a:gd name="connsiteY1" fmla="*/ 1 h 1837845"/>
                <a:gd name="connsiteX2" fmla="*/ 5123655 w 5123655"/>
                <a:gd name="connsiteY2" fmla="*/ 918923 h 1837845"/>
                <a:gd name="connsiteX3" fmla="*/ 4204733 w 5123655"/>
                <a:gd name="connsiteY3" fmla="*/ 1837845 h 1837845"/>
                <a:gd name="connsiteX4" fmla="*/ 40194 w 5123655"/>
                <a:gd name="connsiteY4" fmla="*/ 1837845 h 1837845"/>
                <a:gd name="connsiteX5" fmla="*/ 0 w 5123655"/>
                <a:gd name="connsiteY5" fmla="*/ 0 h 1837845"/>
                <a:gd name="connsiteX0" fmla="*/ 10048 w 5133703"/>
                <a:gd name="connsiteY0" fmla="*/ 0 h 1837845"/>
                <a:gd name="connsiteX1" fmla="*/ 4214781 w 5133703"/>
                <a:gd name="connsiteY1" fmla="*/ 1 h 1837845"/>
                <a:gd name="connsiteX2" fmla="*/ 5133703 w 5133703"/>
                <a:gd name="connsiteY2" fmla="*/ 918923 h 1837845"/>
                <a:gd name="connsiteX3" fmla="*/ 4214781 w 5133703"/>
                <a:gd name="connsiteY3" fmla="*/ 1837845 h 1837845"/>
                <a:gd name="connsiteX4" fmla="*/ 0 w 5133703"/>
                <a:gd name="connsiteY4" fmla="*/ 1827797 h 1837845"/>
                <a:gd name="connsiteX5" fmla="*/ 10048 w 5133703"/>
                <a:gd name="connsiteY5" fmla="*/ 0 h 18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3703" h="1837845">
                  <a:moveTo>
                    <a:pt x="10048" y="0"/>
                  </a:moveTo>
                  <a:lnTo>
                    <a:pt x="4214781" y="1"/>
                  </a:lnTo>
                  <a:cubicBezTo>
                    <a:pt x="4722288" y="1"/>
                    <a:pt x="5133703" y="411416"/>
                    <a:pt x="5133703" y="918923"/>
                  </a:cubicBezTo>
                  <a:cubicBezTo>
                    <a:pt x="5133703" y="1426430"/>
                    <a:pt x="4722288" y="1837845"/>
                    <a:pt x="4214781" y="1837845"/>
                  </a:cubicBezTo>
                  <a:lnTo>
                    <a:pt x="0" y="1827797"/>
                  </a:lnTo>
                  <a:cubicBezTo>
                    <a:pt x="3349" y="1218531"/>
                    <a:pt x="6699" y="609266"/>
                    <a:pt x="10048"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B43FCFC-6C65-9998-E0C5-AAE61C6307DA}"/>
                </a:ext>
              </a:extLst>
            </p:cNvPr>
            <p:cNvSpPr/>
            <p:nvPr/>
          </p:nvSpPr>
          <p:spPr>
            <a:xfrm>
              <a:off x="10504152" y="2201210"/>
              <a:ext cx="1057692" cy="1057692"/>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pic>
          <p:nvPicPr>
            <p:cNvPr id="48" name="Graphic 47">
              <a:extLst>
                <a:ext uri="{FF2B5EF4-FFF2-40B4-BE49-F238E27FC236}">
                  <a16:creationId xmlns:a16="http://schemas.microsoft.com/office/drawing/2014/main" id="{9F61424C-C01A-1CD2-089B-26762933D5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3050" y="2314718"/>
              <a:ext cx="779897" cy="779897"/>
            </a:xfrm>
            <a:prstGeom prst="rect">
              <a:avLst/>
            </a:prstGeom>
          </p:spPr>
        </p:pic>
        <p:sp>
          <p:nvSpPr>
            <p:cNvPr id="17" name="Content Placeholder 23">
              <a:extLst>
                <a:ext uri="{FF2B5EF4-FFF2-40B4-BE49-F238E27FC236}">
                  <a16:creationId xmlns:a16="http://schemas.microsoft.com/office/drawing/2014/main" id="{AB03A87A-3177-4C21-5F5B-68EC468B73CF}"/>
                </a:ext>
              </a:extLst>
            </p:cNvPr>
            <p:cNvSpPr txBox="1">
              <a:spLocks/>
            </p:cNvSpPr>
            <p:nvPr/>
          </p:nvSpPr>
          <p:spPr>
            <a:xfrm>
              <a:off x="10116523" y="3935794"/>
              <a:ext cx="1832950" cy="9137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0000"/>
                </a:buClr>
                <a:buSzPts val="1800"/>
                <a:buNone/>
              </a:pPr>
              <a:r>
                <a:rPr lang="en-US" sz="1700">
                  <a:solidFill>
                    <a:schemeClr val="lt1"/>
                  </a:solidFill>
                  <a:latin typeface="Georgia" panose="02040502050405020303" pitchFamily="18" charset="0"/>
                  <a:ea typeface="Roboto Slab"/>
                  <a:cs typeface="Roboto Slab"/>
                  <a:sym typeface="Roboto Slab"/>
                </a:rPr>
                <a:t>Elevate</a:t>
              </a:r>
              <a:br>
                <a:rPr lang="en-US" sz="1700">
                  <a:solidFill>
                    <a:schemeClr val="lt1"/>
                  </a:solidFill>
                  <a:ea typeface="Roboto Slab"/>
                  <a:cs typeface="Roboto Slab"/>
                  <a:sym typeface="Roboto Slab"/>
                </a:rPr>
              </a:br>
              <a:r>
                <a:rPr lang="en-US" sz="1700">
                  <a:solidFill>
                    <a:schemeClr val="lt1"/>
                  </a:solidFill>
                  <a:ea typeface="Roboto Slab"/>
                  <a:cs typeface="Roboto Slab"/>
                  <a:sym typeface="Roboto Slab"/>
                </a:rPr>
                <a:t>solutions</a:t>
              </a:r>
              <a:endParaRPr lang="en-US" sz="1700">
                <a:solidFill>
                  <a:schemeClr val="lt1"/>
                </a:solidFill>
                <a:latin typeface="Georgia" panose="02040502050405020303" pitchFamily="18" charset="0"/>
                <a:ea typeface="Roboto Slab"/>
                <a:cs typeface="Roboto Slab"/>
                <a:sym typeface="Roboto Slab"/>
              </a:endParaRPr>
            </a:p>
          </p:txBody>
        </p:sp>
        <p:sp>
          <p:nvSpPr>
            <p:cNvPr id="18" name="Content Placeholder 23">
              <a:extLst>
                <a:ext uri="{FF2B5EF4-FFF2-40B4-BE49-F238E27FC236}">
                  <a16:creationId xmlns:a16="http://schemas.microsoft.com/office/drawing/2014/main" id="{A276B11F-B1E8-A48A-1040-4E8E3634E3A7}"/>
                </a:ext>
              </a:extLst>
            </p:cNvPr>
            <p:cNvSpPr txBox="1">
              <a:spLocks/>
            </p:cNvSpPr>
            <p:nvPr/>
          </p:nvSpPr>
          <p:spPr>
            <a:xfrm>
              <a:off x="10116523" y="3518966"/>
              <a:ext cx="1832950" cy="3382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1600" b="1">
                  <a:solidFill>
                    <a:schemeClr val="bg1"/>
                  </a:solidFill>
                  <a:latin typeface="Arial" panose="020B0604020202020204" pitchFamily="34" charset="0"/>
                </a:rPr>
                <a:t>04 </a:t>
              </a:r>
            </a:p>
          </p:txBody>
        </p:sp>
        <p:sp>
          <p:nvSpPr>
            <p:cNvPr id="56" name="TextBox 55">
              <a:extLst>
                <a:ext uri="{FF2B5EF4-FFF2-40B4-BE49-F238E27FC236}">
                  <a16:creationId xmlns:a16="http://schemas.microsoft.com/office/drawing/2014/main" id="{A949B1B5-91A7-BAE2-9CAB-92C68068BA93}"/>
                </a:ext>
              </a:extLst>
            </p:cNvPr>
            <p:cNvSpPr txBox="1"/>
            <p:nvPr/>
          </p:nvSpPr>
          <p:spPr>
            <a:xfrm>
              <a:off x="10259308" y="4868782"/>
              <a:ext cx="1547380" cy="1127296"/>
            </a:xfrm>
            <a:prstGeom prst="rect">
              <a:avLst/>
            </a:prstGeom>
            <a:noFill/>
          </p:spPr>
          <p:txBody>
            <a:bodyPr wrap="square" lIns="91440" tIns="45720" rIns="91440" bIns="45720" anchor="t">
              <a:spAutoFit/>
            </a:bodyPr>
            <a:lstStyle/>
            <a:p>
              <a:pPr algn="ctr">
                <a:lnSpc>
                  <a:spcPct val="114000"/>
                </a:lnSpc>
              </a:pPr>
              <a:r>
                <a:rPr lang="en" sz="1200">
                  <a:solidFill>
                    <a:schemeClr val="bg1"/>
                  </a:solidFill>
                  <a:latin typeface="Arial"/>
                  <a:ea typeface="Helvetica Neue Light"/>
                  <a:cs typeface="Arial"/>
                  <a:sym typeface="Helvetica Neue Light"/>
                </a:rPr>
                <a:t>Inspire optimism and hope about potential policies and proven solutions.</a:t>
              </a:r>
              <a:endParaRPr lang="en-US" sz="1200">
                <a:solidFill>
                  <a:schemeClr val="bg1"/>
                </a:solidFill>
                <a:latin typeface="Arial" panose="020B0604020202020204" pitchFamily="34" charset="0"/>
                <a:cs typeface="Arial" panose="020B0604020202020204" pitchFamily="34" charset="0"/>
              </a:endParaRPr>
            </a:p>
          </p:txBody>
        </p:sp>
      </p:grpSp>
      <p:sp>
        <p:nvSpPr>
          <p:cNvPr id="67" name="Google Shape;410;p60">
            <a:extLst>
              <a:ext uri="{FF2B5EF4-FFF2-40B4-BE49-F238E27FC236}">
                <a16:creationId xmlns:a16="http://schemas.microsoft.com/office/drawing/2014/main" id="{27172808-09FD-4DC2-AEB0-7DD13201DF04}"/>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6</a:t>
            </a:fld>
            <a:endParaRPr sz="1050" b="1">
              <a:latin typeface="Arial" panose="020B0604020202020204" pitchFamily="34" charset="0"/>
              <a:cs typeface="Arial" panose="020B0604020202020204" pitchFamily="34" charset="0"/>
            </a:endParaRPr>
          </a:p>
        </p:txBody>
      </p:sp>
      <p:sp>
        <p:nvSpPr>
          <p:cNvPr id="6" name="Text Placeholder 27">
            <a:extLst>
              <a:ext uri="{FF2B5EF4-FFF2-40B4-BE49-F238E27FC236}">
                <a16:creationId xmlns:a16="http://schemas.microsoft.com/office/drawing/2014/main" id="{EE32B230-64FD-EF59-3317-685AB9D7C9E2}"/>
              </a:ext>
            </a:extLst>
          </p:cNvPr>
          <p:cNvSpPr txBox="1">
            <a:spLocks/>
          </p:cNvSpPr>
          <p:nvPr/>
        </p:nvSpPr>
        <p:spPr>
          <a:xfrm flipH="1">
            <a:off x="499918" y="614247"/>
            <a:ext cx="64303" cy="1371600"/>
          </a:xfrm>
          <a:prstGeom prst="rect">
            <a:avLst/>
          </a:prstGeom>
          <a:solidFill>
            <a:schemeClr val="accent4"/>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3"/>
              </a:solidFill>
              <a:latin typeface="Arial" panose="020B0604020202020204" pitchFamily="34" charset="0"/>
            </a:endParaRPr>
          </a:p>
        </p:txBody>
      </p:sp>
      <p:sp>
        <p:nvSpPr>
          <p:cNvPr id="7" name="Google Shape;479;p64">
            <a:extLst>
              <a:ext uri="{FF2B5EF4-FFF2-40B4-BE49-F238E27FC236}">
                <a16:creationId xmlns:a16="http://schemas.microsoft.com/office/drawing/2014/main" id="{42F824E2-1FA9-A0D3-2686-28A8018B6BFA}"/>
              </a:ext>
            </a:extLst>
          </p:cNvPr>
          <p:cNvSpPr txBox="1">
            <a:spLocks/>
          </p:cNvSpPr>
          <p:nvPr/>
        </p:nvSpPr>
        <p:spPr>
          <a:xfrm>
            <a:off x="615619" y="663571"/>
            <a:ext cx="11360150" cy="280673"/>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r>
              <a:rPr lang="en-US" sz="1400" b="1" dirty="0">
                <a:solidFill>
                  <a:schemeClr val="accent1"/>
                </a:solidFill>
                <a:ea typeface="Roboto Slab"/>
                <a:sym typeface="Roboto Slab"/>
              </a:rPr>
              <a:t>EMPOWER AUDIENCES TO ARRIVE AT SUPPORT FOR EFFECTIVE SOLUTIONS </a:t>
            </a:r>
            <a:endParaRPr lang="en-US" b="1" dirty="0">
              <a:solidFill>
                <a:schemeClr val="accent1"/>
              </a:solidFill>
            </a:endParaRPr>
          </a:p>
        </p:txBody>
      </p:sp>
      <p:sp>
        <p:nvSpPr>
          <p:cNvPr id="8" name="Title 1">
            <a:extLst>
              <a:ext uri="{FF2B5EF4-FFF2-40B4-BE49-F238E27FC236}">
                <a16:creationId xmlns:a16="http://schemas.microsoft.com/office/drawing/2014/main" id="{EB5BC7E6-22AC-A2B8-04B1-9510A2EA6FDF}"/>
              </a:ext>
            </a:extLst>
          </p:cNvPr>
          <p:cNvSpPr txBox="1">
            <a:spLocks/>
          </p:cNvSpPr>
          <p:nvPr/>
        </p:nvSpPr>
        <p:spPr>
          <a:xfrm>
            <a:off x="674833" y="1003324"/>
            <a:ext cx="9646702" cy="115726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r>
              <a:rPr lang="en-US" sz="3200" dirty="0">
                <a:solidFill>
                  <a:schemeClr val="accent1"/>
                </a:solidFill>
                <a:latin typeface="Georgia"/>
                <a:ea typeface="Roboto Slab"/>
                <a:cs typeface="Roboto Slab"/>
                <a:sym typeface="Roboto Slab"/>
              </a:rPr>
              <a:t>A </a:t>
            </a:r>
            <a:r>
              <a:rPr lang="en-US" sz="3200" dirty="0" err="1">
                <a:solidFill>
                  <a:schemeClr val="accent1"/>
                </a:solidFill>
                <a:latin typeface="Georgia"/>
                <a:ea typeface="Roboto Slab"/>
                <a:cs typeface="Roboto Slab"/>
                <a:sym typeface="Roboto Slab"/>
              </a:rPr>
              <a:t>Heartwired</a:t>
            </a:r>
            <a:r>
              <a:rPr lang="en-US" sz="3200" dirty="0">
                <a:solidFill>
                  <a:schemeClr val="accent1"/>
                </a:solidFill>
                <a:latin typeface="Georgia"/>
                <a:ea typeface="Roboto Slab"/>
                <a:cs typeface="Roboto Slab"/>
                <a:sym typeface="Roboto Slab"/>
              </a:rPr>
              <a:t> Framework to Build Support for College Affordability</a:t>
            </a:r>
            <a:endParaRPr lang="en-US" dirty="0">
              <a:solidFill>
                <a:schemeClr val="accent1"/>
              </a:solidFill>
            </a:endParaRPr>
          </a:p>
        </p:txBody>
      </p:sp>
    </p:spTree>
    <p:extLst>
      <p:ext uri="{BB962C8B-B14F-4D97-AF65-F5344CB8AC3E}">
        <p14:creationId xmlns:p14="http://schemas.microsoft.com/office/powerpoint/2010/main" val="127059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9"/>
        <p:cNvGrpSpPr/>
        <p:nvPr/>
      </p:nvGrpSpPr>
      <p:grpSpPr>
        <a:xfrm>
          <a:off x="0" y="0"/>
          <a:ext cx="0" cy="0"/>
          <a:chOff x="0" y="0"/>
          <a:chExt cx="0" cy="0"/>
        </a:xfrm>
      </p:grpSpPr>
      <p:sp>
        <p:nvSpPr>
          <p:cNvPr id="14" name="Rectangle 13">
            <a:extLst>
              <a:ext uri="{FF2B5EF4-FFF2-40B4-BE49-F238E27FC236}">
                <a16:creationId xmlns:a16="http://schemas.microsoft.com/office/drawing/2014/main" id="{DD950622-C13C-3387-F05A-0979BE931A44}"/>
              </a:ext>
            </a:extLst>
          </p:cNvPr>
          <p:cNvSpPr/>
          <p:nvPr/>
        </p:nvSpPr>
        <p:spPr>
          <a:xfrm>
            <a:off x="0" y="0"/>
            <a:ext cx="8790432" cy="689398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4B86AE8-0192-8C59-5DCC-7202CB87196C}"/>
              </a:ext>
            </a:extLst>
          </p:cNvPr>
          <p:cNvSpPr txBox="1"/>
          <p:nvPr/>
        </p:nvSpPr>
        <p:spPr>
          <a:xfrm>
            <a:off x="595428" y="2787880"/>
            <a:ext cx="11667744" cy="923330"/>
          </a:xfrm>
          <a:prstGeom prst="rect">
            <a:avLst/>
          </a:prstGeom>
          <a:noFill/>
        </p:spPr>
        <p:txBody>
          <a:bodyPr wrap="square">
            <a:spAutoFit/>
          </a:bodyPr>
          <a:lstStyle/>
          <a:p>
            <a:r>
              <a:rPr lang="en" sz="5400">
                <a:solidFill>
                  <a:schemeClr val="bg1"/>
                </a:solidFill>
                <a:latin typeface="Georgia" panose="02040502050405020303" pitchFamily="18" charset="0"/>
                <a:sym typeface="Proxima Nova"/>
              </a:rPr>
              <a:t>About This Guide</a:t>
            </a:r>
            <a:endParaRPr lang="en-US" sz="5400">
              <a:solidFill>
                <a:schemeClr val="bg1"/>
              </a:solidFill>
              <a:latin typeface="Georgia" panose="02040502050405020303" pitchFamily="18" charset="0"/>
            </a:endParaRPr>
          </a:p>
        </p:txBody>
      </p:sp>
      <p:sp>
        <p:nvSpPr>
          <p:cNvPr id="13" name="Extract 12">
            <a:extLst>
              <a:ext uri="{FF2B5EF4-FFF2-40B4-BE49-F238E27FC236}">
                <a16:creationId xmlns:a16="http://schemas.microsoft.com/office/drawing/2014/main" id="{DC2CD324-DFB4-198E-3E71-BDA1750E7E96}"/>
              </a:ext>
            </a:extLst>
          </p:cNvPr>
          <p:cNvSpPr/>
          <p:nvPr/>
        </p:nvSpPr>
        <p:spPr>
          <a:xfrm>
            <a:off x="5228067" y="2586678"/>
            <a:ext cx="6858000" cy="4307305"/>
          </a:xfrm>
          <a:prstGeom prst="flowChartExtra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2" name="Right Triangle 11">
            <a:extLst>
              <a:ext uri="{FF2B5EF4-FFF2-40B4-BE49-F238E27FC236}">
                <a16:creationId xmlns:a16="http://schemas.microsoft.com/office/drawing/2014/main" id="{E1358673-C7F2-D97F-CFB4-4CF162D78F35}"/>
              </a:ext>
            </a:extLst>
          </p:cNvPr>
          <p:cNvSpPr/>
          <p:nvPr/>
        </p:nvSpPr>
        <p:spPr>
          <a:xfrm rot="10800000">
            <a:off x="5228067" y="0"/>
            <a:ext cx="6963933" cy="8067971"/>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C3E86"/>
              </a:solidFill>
              <a:latin typeface="Arial" panose="020B0604020202020204" pitchFamily="34" charset="0"/>
            </a:endParaRPr>
          </a:p>
        </p:txBody>
      </p:sp>
      <p:sp>
        <p:nvSpPr>
          <p:cNvPr id="15" name="Rectangle 14">
            <a:extLst>
              <a:ext uri="{FF2B5EF4-FFF2-40B4-BE49-F238E27FC236}">
                <a16:creationId xmlns:a16="http://schemas.microsoft.com/office/drawing/2014/main" id="{9A6D35A6-B544-550B-B7AB-830DDC0D6421}"/>
              </a:ext>
            </a:extLst>
          </p:cNvPr>
          <p:cNvSpPr/>
          <p:nvPr/>
        </p:nvSpPr>
        <p:spPr>
          <a:xfrm>
            <a:off x="11608399" y="0"/>
            <a:ext cx="583601" cy="8067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Google Shape;410;p60">
            <a:extLst>
              <a:ext uri="{FF2B5EF4-FFF2-40B4-BE49-F238E27FC236}">
                <a16:creationId xmlns:a16="http://schemas.microsoft.com/office/drawing/2014/main" id="{BE3071D9-117B-39F4-56EA-B0656E59FC1D}"/>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7</a:t>
            </a:fld>
            <a:endParaRPr sz="1050" b="1"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8" name="Google Shape;290;p48">
            <a:extLst>
              <a:ext uri="{FF2B5EF4-FFF2-40B4-BE49-F238E27FC236}">
                <a16:creationId xmlns:a16="http://schemas.microsoft.com/office/drawing/2014/main" id="{A64E5E5F-BC84-3A34-1517-74F78CFA6920}"/>
              </a:ext>
            </a:extLst>
          </p:cNvPr>
          <p:cNvSpPr/>
          <p:nvPr/>
        </p:nvSpPr>
        <p:spPr>
          <a:xfrm>
            <a:off x="-10409" y="0"/>
            <a:ext cx="12202409" cy="6858000"/>
          </a:xfrm>
          <a:prstGeom prst="rect">
            <a:avLst/>
          </a:prstGeom>
          <a:solidFill>
            <a:srgbClr val="EBEFF2"/>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9" name="Google Shape;290;p48">
            <a:extLst>
              <a:ext uri="{FF2B5EF4-FFF2-40B4-BE49-F238E27FC236}">
                <a16:creationId xmlns:a16="http://schemas.microsoft.com/office/drawing/2014/main" id="{8DE43AD5-FEF2-5214-9014-03F5769D3164}"/>
              </a:ext>
            </a:extLst>
          </p:cNvPr>
          <p:cNvSpPr/>
          <p:nvPr/>
        </p:nvSpPr>
        <p:spPr>
          <a:xfrm>
            <a:off x="322832" y="365309"/>
            <a:ext cx="11546335" cy="6174890"/>
          </a:xfrm>
          <a:prstGeom prst="rect">
            <a:avLst/>
          </a:prstGeom>
          <a:solidFill>
            <a:schemeClr val="bg1"/>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6" name="Google Shape;290;p48">
            <a:extLst>
              <a:ext uri="{FF2B5EF4-FFF2-40B4-BE49-F238E27FC236}">
                <a16:creationId xmlns:a16="http://schemas.microsoft.com/office/drawing/2014/main" id="{79190046-9379-72D7-064E-56699A9ED378}"/>
              </a:ext>
            </a:extLst>
          </p:cNvPr>
          <p:cNvSpPr/>
          <p:nvPr/>
        </p:nvSpPr>
        <p:spPr>
          <a:xfrm>
            <a:off x="8821785" y="365309"/>
            <a:ext cx="3047382" cy="6174890"/>
          </a:xfrm>
          <a:prstGeom prst="rect">
            <a:avLst/>
          </a:prstGeom>
          <a:solidFill>
            <a:schemeClr val="accent4"/>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330" name="Google Shape;330;p53"/>
          <p:cNvSpPr txBox="1"/>
          <p:nvPr/>
        </p:nvSpPr>
        <p:spPr>
          <a:xfrm>
            <a:off x="1032102" y="2669951"/>
            <a:ext cx="6682242" cy="3887204"/>
          </a:xfrm>
          <a:prstGeom prst="rect">
            <a:avLst/>
          </a:prstGeom>
          <a:noFill/>
          <a:ln>
            <a:noFill/>
          </a:ln>
        </p:spPr>
        <p:txBody>
          <a:bodyPr spcFirstLastPara="1" wrap="square" lIns="91433" tIns="91433" rIns="91433" bIns="91433" anchor="t" anchorCtr="0">
            <a:spAutoFit/>
          </a:bodyPr>
          <a:lstStyle/>
          <a:p>
            <a:pPr marL="211662">
              <a:lnSpc>
                <a:spcPct val="115000"/>
              </a:lnSpc>
              <a:spcBef>
                <a:spcPts val="600"/>
              </a:spcBef>
              <a:spcAft>
                <a:spcPts val="1200"/>
              </a:spcAft>
              <a:buClr>
                <a:srgbClr val="004F7E"/>
              </a:buClr>
              <a:buSzPts val="1100"/>
            </a:pPr>
            <a:r>
              <a:rPr lang="en" sz="1200" dirty="0">
                <a:solidFill>
                  <a:schemeClr val="tx2"/>
                </a:solidFill>
                <a:latin typeface="Arial" panose="020B0604020202020204" pitchFamily="34" charset="0"/>
                <a:ea typeface="Montserrat"/>
                <a:cs typeface="Arial" panose="020B0604020202020204" pitchFamily="34" charset="0"/>
                <a:sym typeface="Montserrat"/>
              </a:rPr>
              <a:t>Inspire long-term movement to ensure college is more affordable and accessible for students across the state. Ensure that key stakeholders understand that college affordability reflects the reality of all the costs associated with college (not just tuition).</a:t>
            </a:r>
          </a:p>
          <a:p>
            <a:pPr marL="211662">
              <a:lnSpc>
                <a:spcPct val="115000"/>
              </a:lnSpc>
              <a:spcBef>
                <a:spcPts val="600"/>
              </a:spcBef>
              <a:spcAft>
                <a:spcPts val="1200"/>
              </a:spcAft>
              <a:buClr>
                <a:srgbClr val="004F7E"/>
              </a:buClr>
              <a:buSzPts val="1100"/>
            </a:pPr>
            <a:r>
              <a:rPr lang="en" sz="1200" dirty="0">
                <a:solidFill>
                  <a:schemeClr val="tx2"/>
                </a:solidFill>
                <a:latin typeface="Arial" panose="020B0604020202020204" pitchFamily="34" charset="0"/>
                <a:ea typeface="Montserrat"/>
                <a:cs typeface="Arial" panose="020B0604020202020204" pitchFamily="34" charset="0"/>
                <a:sym typeface="Montserrat"/>
              </a:rPr>
              <a:t>Reduce racial and economic equity gaps in enrollment, completion and borrowing.</a:t>
            </a:r>
          </a:p>
          <a:p>
            <a:pPr marL="211662">
              <a:lnSpc>
                <a:spcPct val="115000"/>
              </a:lnSpc>
              <a:spcBef>
                <a:spcPts val="600"/>
              </a:spcBef>
              <a:spcAft>
                <a:spcPts val="1200"/>
              </a:spcAft>
              <a:buClr>
                <a:srgbClr val="004F7E"/>
              </a:buClr>
              <a:buSzPts val="1100"/>
            </a:pPr>
            <a:r>
              <a:rPr lang="en" sz="1200" dirty="0">
                <a:solidFill>
                  <a:schemeClr val="tx2"/>
                </a:solidFill>
                <a:latin typeface="Arial" panose="020B0604020202020204" pitchFamily="34" charset="0"/>
                <a:ea typeface="Montserrat"/>
                <a:cs typeface="Arial" panose="020B0604020202020204" pitchFamily="34" charset="0"/>
                <a:sym typeface="Montserrat"/>
              </a:rPr>
              <a:t>Motivate state policymakers to increase and strengthen funding for higher education and financial aid (including creating dedicated funding streams), and prioritize higher education in budget agreements, especially in the face of an economic downturn.</a:t>
            </a:r>
          </a:p>
          <a:p>
            <a:pPr marL="211662">
              <a:lnSpc>
                <a:spcPct val="115000"/>
              </a:lnSpc>
              <a:spcBef>
                <a:spcPts val="600"/>
              </a:spcBef>
              <a:spcAft>
                <a:spcPts val="1200"/>
              </a:spcAft>
              <a:buClr>
                <a:srgbClr val="004F7E"/>
              </a:buClr>
              <a:buSzPts val="1100"/>
            </a:pPr>
            <a:r>
              <a:rPr lang="en" sz="1200" dirty="0">
                <a:solidFill>
                  <a:schemeClr val="tx2"/>
                </a:solidFill>
                <a:latin typeface="Arial" panose="020B0604020202020204" pitchFamily="34" charset="0"/>
                <a:ea typeface="Montserrat"/>
                <a:cs typeface="Arial" panose="020B0604020202020204" pitchFamily="34" charset="0"/>
                <a:sym typeface="Montserrat"/>
              </a:rPr>
              <a:t>Develop communications and advocacy infrastructure and outreach to encourage Californians to take advantage of any available federal loan forgiveness and federal and state consumer and civil rights protections. </a:t>
            </a:r>
          </a:p>
          <a:p>
            <a:pPr marL="211662">
              <a:lnSpc>
                <a:spcPct val="115000"/>
              </a:lnSpc>
              <a:spcBef>
                <a:spcPts val="600"/>
              </a:spcBef>
              <a:spcAft>
                <a:spcPts val="1200"/>
              </a:spcAft>
              <a:buClr>
                <a:srgbClr val="004F7E"/>
              </a:buClr>
              <a:buSzPts val="1100"/>
            </a:pPr>
            <a:r>
              <a:rPr lang="en" sz="1200" dirty="0">
                <a:solidFill>
                  <a:schemeClr val="tx2"/>
                </a:solidFill>
                <a:latin typeface="Arial" panose="020B0604020202020204" pitchFamily="34" charset="0"/>
                <a:ea typeface="Montserrat"/>
                <a:cs typeface="Arial" panose="020B0604020202020204" pitchFamily="34" charset="0"/>
                <a:sym typeface="Montserrat"/>
              </a:rPr>
              <a:t>Ensure that California’s new financial aid application completion requirements are implemented and no financial aid is left on the table.</a:t>
            </a:r>
            <a:endParaRPr sz="1200" dirty="0">
              <a:solidFill>
                <a:schemeClr val="tx2"/>
              </a:solidFill>
              <a:latin typeface="Arial" panose="020B0604020202020204" pitchFamily="34" charset="0"/>
              <a:ea typeface="Montserrat"/>
              <a:cs typeface="Arial" panose="020B0604020202020204" pitchFamily="34" charset="0"/>
              <a:sym typeface="Montserrat"/>
            </a:endParaRPr>
          </a:p>
        </p:txBody>
      </p:sp>
      <p:sp>
        <p:nvSpPr>
          <p:cNvPr id="4" name="Title 1">
            <a:extLst>
              <a:ext uri="{FF2B5EF4-FFF2-40B4-BE49-F238E27FC236}">
                <a16:creationId xmlns:a16="http://schemas.microsoft.com/office/drawing/2014/main" id="{EE29D5E4-E011-7E23-20B6-60CB6C8D394F}"/>
              </a:ext>
            </a:extLst>
          </p:cNvPr>
          <p:cNvSpPr txBox="1">
            <a:spLocks/>
          </p:cNvSpPr>
          <p:nvPr/>
        </p:nvSpPr>
        <p:spPr>
          <a:xfrm>
            <a:off x="628519" y="854903"/>
            <a:ext cx="2952881" cy="677094"/>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b="0" i="0" kern="1200" baseline="0">
                <a:solidFill>
                  <a:srgbClr val="004258"/>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dirty="0">
                <a:latin typeface="Georgia" panose="02040502050405020303" pitchFamily="18" charset="0"/>
              </a:rPr>
              <a:t>Change Goals</a:t>
            </a:r>
          </a:p>
        </p:txBody>
      </p:sp>
      <p:sp>
        <p:nvSpPr>
          <p:cNvPr id="5" name="Text Placeholder 27">
            <a:extLst>
              <a:ext uri="{FF2B5EF4-FFF2-40B4-BE49-F238E27FC236}">
                <a16:creationId xmlns:a16="http://schemas.microsoft.com/office/drawing/2014/main" id="{C1154F98-846A-9E88-7F56-FF9BF3655891}"/>
              </a:ext>
            </a:extLst>
          </p:cNvPr>
          <p:cNvSpPr txBox="1">
            <a:spLocks/>
          </p:cNvSpPr>
          <p:nvPr/>
        </p:nvSpPr>
        <p:spPr>
          <a:xfrm rot="16200000" flipH="1">
            <a:off x="1646425" y="-127489"/>
            <a:ext cx="64303" cy="3383280"/>
          </a:xfrm>
          <a:prstGeom prst="rect">
            <a:avLst/>
          </a:prstGeom>
          <a:solidFill>
            <a:schemeClr val="accent2"/>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3"/>
              </a:solidFill>
              <a:latin typeface="Arial" panose="020B0604020202020204" pitchFamily="34" charset="0"/>
            </a:endParaRPr>
          </a:p>
        </p:txBody>
      </p:sp>
      <p:sp>
        <p:nvSpPr>
          <p:cNvPr id="7" name="TextBox 6">
            <a:extLst>
              <a:ext uri="{FF2B5EF4-FFF2-40B4-BE49-F238E27FC236}">
                <a16:creationId xmlns:a16="http://schemas.microsoft.com/office/drawing/2014/main" id="{F4E6776F-29EC-B509-44FC-58993690B3AE}"/>
              </a:ext>
            </a:extLst>
          </p:cNvPr>
          <p:cNvSpPr txBox="1"/>
          <p:nvPr/>
        </p:nvSpPr>
        <p:spPr>
          <a:xfrm>
            <a:off x="8952901" y="4028019"/>
            <a:ext cx="2548673" cy="2308324"/>
          </a:xfrm>
          <a:prstGeom prst="rect">
            <a:avLst/>
          </a:prstGeom>
          <a:noFill/>
        </p:spPr>
        <p:txBody>
          <a:bodyPr wrap="square" lIns="91440" tIns="45720" rIns="91440" bIns="45720" anchor="t">
            <a:spAutoFit/>
          </a:bodyPr>
          <a:lstStyle/>
          <a:p>
            <a:pPr algn="r"/>
            <a:r>
              <a:rPr lang="en-US" sz="2000" dirty="0">
                <a:solidFill>
                  <a:srgbClr val="FFFFFF"/>
                </a:solidFill>
                <a:latin typeface="Georgia"/>
                <a:cs typeface="Arial"/>
                <a:sym typeface="Proxima Nova"/>
              </a:rPr>
              <a:t>These change goals were developed with Evelyn &amp; Walter Haas, Jr. Fund staff and project advisors.</a:t>
            </a:r>
          </a:p>
          <a:p>
            <a:pPr algn="r"/>
            <a:endParaRPr lang="en-US" sz="2000" dirty="0">
              <a:solidFill>
                <a:srgbClr val="FFFFFF"/>
              </a:solidFill>
              <a:latin typeface="Georgia"/>
              <a:cs typeface="Arial"/>
            </a:endParaRPr>
          </a:p>
          <a:p>
            <a:pPr algn="r"/>
            <a:r>
              <a:rPr lang="en-US" sz="1200" i="1" dirty="0">
                <a:solidFill>
                  <a:schemeClr val="accent1"/>
                </a:solidFill>
                <a:latin typeface="Georgia"/>
                <a:cs typeface="Arial"/>
              </a:rPr>
              <a:t>For a full list of our advisors, </a:t>
            </a:r>
            <a:br>
              <a:rPr lang="en-US" sz="1200" i="1" dirty="0">
                <a:solidFill>
                  <a:schemeClr val="accent1"/>
                </a:solidFill>
                <a:latin typeface="Georgia"/>
                <a:cs typeface="Arial"/>
              </a:rPr>
            </a:br>
            <a:r>
              <a:rPr lang="en-US" sz="1200" i="1" dirty="0">
                <a:solidFill>
                  <a:schemeClr val="accent1"/>
                </a:solidFill>
                <a:latin typeface="Georgia"/>
                <a:cs typeface="Arial"/>
              </a:rPr>
              <a:t>see Page 34.</a:t>
            </a:r>
          </a:p>
        </p:txBody>
      </p:sp>
      <p:pic>
        <p:nvPicPr>
          <p:cNvPr id="11" name="Graphic 10" descr="Badge 1 outline">
            <a:extLst>
              <a:ext uri="{FF2B5EF4-FFF2-40B4-BE49-F238E27FC236}">
                <a16:creationId xmlns:a16="http://schemas.microsoft.com/office/drawing/2014/main" id="{0A0D8622-86A6-1599-B6FB-011464E0A7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438" y="2815111"/>
            <a:ext cx="433321" cy="433321"/>
          </a:xfrm>
          <a:prstGeom prst="rect">
            <a:avLst/>
          </a:prstGeom>
        </p:spPr>
      </p:pic>
      <p:pic>
        <p:nvPicPr>
          <p:cNvPr id="13" name="Graphic 12" descr="Badge outline">
            <a:extLst>
              <a:ext uri="{FF2B5EF4-FFF2-40B4-BE49-F238E27FC236}">
                <a16:creationId xmlns:a16="http://schemas.microsoft.com/office/drawing/2014/main" id="{66B93EF4-B65D-9A8A-630D-CDCEC48F7B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438" y="3585763"/>
            <a:ext cx="433321" cy="433321"/>
          </a:xfrm>
          <a:prstGeom prst="rect">
            <a:avLst/>
          </a:prstGeom>
        </p:spPr>
      </p:pic>
      <p:pic>
        <p:nvPicPr>
          <p:cNvPr id="15" name="Graphic 14" descr="Badge 3 outline">
            <a:extLst>
              <a:ext uri="{FF2B5EF4-FFF2-40B4-BE49-F238E27FC236}">
                <a16:creationId xmlns:a16="http://schemas.microsoft.com/office/drawing/2014/main" id="{FA2FB70D-5AA8-8B4B-6FC6-8BE07E4D6D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8438" y="4135199"/>
            <a:ext cx="433321" cy="433321"/>
          </a:xfrm>
          <a:prstGeom prst="rect">
            <a:avLst/>
          </a:prstGeom>
        </p:spPr>
      </p:pic>
      <p:pic>
        <p:nvPicPr>
          <p:cNvPr id="17" name="Graphic 16" descr="Badge 4 outline">
            <a:extLst>
              <a:ext uri="{FF2B5EF4-FFF2-40B4-BE49-F238E27FC236}">
                <a16:creationId xmlns:a16="http://schemas.microsoft.com/office/drawing/2014/main" id="{B8D56C8A-2C70-B8B0-DC9E-E0FC714B824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438" y="4965521"/>
            <a:ext cx="433321" cy="433321"/>
          </a:xfrm>
          <a:prstGeom prst="rect">
            <a:avLst/>
          </a:prstGeom>
        </p:spPr>
      </p:pic>
      <p:pic>
        <p:nvPicPr>
          <p:cNvPr id="19" name="Graphic 18" descr="Badge 5 outline">
            <a:extLst>
              <a:ext uri="{FF2B5EF4-FFF2-40B4-BE49-F238E27FC236}">
                <a16:creationId xmlns:a16="http://schemas.microsoft.com/office/drawing/2014/main" id="{58D65D11-D2FE-E0D6-2D79-E3C32B58D7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8438" y="5832163"/>
            <a:ext cx="433321" cy="433321"/>
          </a:xfrm>
          <a:prstGeom prst="rect">
            <a:avLst/>
          </a:prstGeom>
        </p:spPr>
      </p:pic>
      <p:sp>
        <p:nvSpPr>
          <p:cNvPr id="25" name="Google Shape;410;p60">
            <a:extLst>
              <a:ext uri="{FF2B5EF4-FFF2-40B4-BE49-F238E27FC236}">
                <a16:creationId xmlns:a16="http://schemas.microsoft.com/office/drawing/2014/main" id="{A51C2BCB-62F7-835E-A2B1-E70BB5AB7657}"/>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8</a:t>
            </a:fld>
            <a:endParaRPr sz="1050" b="1">
              <a:latin typeface="Arial" panose="020B0604020202020204" pitchFamily="34" charset="0"/>
              <a:cs typeface="Arial" panose="020B0604020202020204" pitchFamily="34" charset="0"/>
            </a:endParaRPr>
          </a:p>
        </p:txBody>
      </p:sp>
      <p:sp>
        <p:nvSpPr>
          <p:cNvPr id="3" name="Google Shape;322;p52">
            <a:extLst>
              <a:ext uri="{FF2B5EF4-FFF2-40B4-BE49-F238E27FC236}">
                <a16:creationId xmlns:a16="http://schemas.microsoft.com/office/drawing/2014/main" id="{01637CC2-B50F-5DBA-66F0-A1080FB11B04}"/>
              </a:ext>
            </a:extLst>
          </p:cNvPr>
          <p:cNvSpPr txBox="1"/>
          <p:nvPr/>
        </p:nvSpPr>
        <p:spPr>
          <a:xfrm>
            <a:off x="697167" y="1742823"/>
            <a:ext cx="7629833" cy="921392"/>
          </a:xfrm>
          <a:prstGeom prst="rect">
            <a:avLst/>
          </a:prstGeom>
          <a:noFill/>
          <a:ln>
            <a:noFill/>
          </a:ln>
        </p:spPr>
        <p:txBody>
          <a:bodyPr spcFirstLastPara="1" wrap="square" lIns="91433" tIns="91433" rIns="91433" bIns="91433" anchor="t" anchorCtr="0">
            <a:spAutoFit/>
          </a:bodyPr>
          <a:lstStyle/>
          <a:p>
            <a:pPr marL="12700">
              <a:lnSpc>
                <a:spcPct val="114000"/>
              </a:lnSpc>
            </a:pPr>
            <a:r>
              <a:rPr lang="en" sz="1400" dirty="0">
                <a:solidFill>
                  <a:schemeClr val="tx2"/>
                </a:solidFill>
                <a:latin typeface="Georgia"/>
                <a:ea typeface="Montserrat"/>
                <a:cs typeface="Arial" panose="020B0604020202020204" pitchFamily="34" charset="0"/>
                <a:sym typeface="Montserrat"/>
              </a:rPr>
              <a:t>Advocates working on college affordability identified strategic goals to make progress on college affordability in California. This research was conducted to support advocates make progress toward the following goals:</a:t>
            </a:r>
            <a:endParaRPr lang="en-US" sz="1400" dirty="0">
              <a:latin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43"/>
        <p:cNvGrpSpPr/>
        <p:nvPr/>
      </p:nvGrpSpPr>
      <p:grpSpPr>
        <a:xfrm>
          <a:off x="0" y="0"/>
          <a:ext cx="0" cy="0"/>
          <a:chOff x="0" y="0"/>
          <a:chExt cx="0" cy="0"/>
        </a:xfrm>
      </p:grpSpPr>
      <p:sp>
        <p:nvSpPr>
          <p:cNvPr id="24" name="Google Shape;290;p48">
            <a:extLst>
              <a:ext uri="{FF2B5EF4-FFF2-40B4-BE49-F238E27FC236}">
                <a16:creationId xmlns:a16="http://schemas.microsoft.com/office/drawing/2014/main" id="{844FDFDB-21D4-A9E9-5436-442AE53DD89A}"/>
              </a:ext>
            </a:extLst>
          </p:cNvPr>
          <p:cNvSpPr/>
          <p:nvPr/>
        </p:nvSpPr>
        <p:spPr>
          <a:xfrm>
            <a:off x="322832" y="365309"/>
            <a:ext cx="11546335" cy="6174890"/>
          </a:xfrm>
          <a:prstGeom prst="rect">
            <a:avLst/>
          </a:prstGeom>
          <a:solidFill>
            <a:schemeClr val="bg1"/>
          </a:solidFill>
          <a:ln>
            <a:noFill/>
          </a:ln>
        </p:spPr>
        <p:txBody>
          <a:bodyPr spcFirstLastPara="1" wrap="square" lIns="91433" tIns="91433" rIns="91433" bIns="91433" anchor="ctr" anchorCtr="0">
            <a:noAutofit/>
          </a:bodyPr>
          <a:lstStyle/>
          <a:p>
            <a:pPr>
              <a:buClr>
                <a:srgbClr val="000000"/>
              </a:buClr>
              <a:buSzPts val="1100"/>
            </a:pPr>
            <a:endParaRPr sz="1467">
              <a:solidFill>
                <a:srgbClr val="000000"/>
              </a:solidFill>
              <a:latin typeface="Arial"/>
              <a:ea typeface="Arial"/>
              <a:cs typeface="Arial"/>
              <a:sym typeface="Arial"/>
            </a:endParaRPr>
          </a:p>
        </p:txBody>
      </p:sp>
      <p:sp>
        <p:nvSpPr>
          <p:cNvPr id="4" name="Rectangle 3">
            <a:extLst>
              <a:ext uri="{FF2B5EF4-FFF2-40B4-BE49-F238E27FC236}">
                <a16:creationId xmlns:a16="http://schemas.microsoft.com/office/drawing/2014/main" id="{4555B3E6-5FFF-9CA7-43F6-3C32B2074D92}"/>
              </a:ext>
            </a:extLst>
          </p:cNvPr>
          <p:cNvSpPr/>
          <p:nvPr/>
        </p:nvSpPr>
        <p:spPr>
          <a:xfrm>
            <a:off x="3984285" y="2000800"/>
            <a:ext cx="7663345" cy="4366751"/>
          </a:xfrm>
          <a:prstGeom prst="rect">
            <a:avLst/>
          </a:prstGeom>
          <a:solidFill>
            <a:srgbClr val="EBEFF2">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Google Shape;345;p55"/>
          <p:cNvSpPr txBox="1"/>
          <p:nvPr/>
        </p:nvSpPr>
        <p:spPr>
          <a:xfrm>
            <a:off x="5890710" y="2116139"/>
            <a:ext cx="3716330" cy="1139759"/>
          </a:xfrm>
          <a:prstGeom prst="rect">
            <a:avLst/>
          </a:prstGeom>
          <a:noFill/>
          <a:ln>
            <a:noFill/>
          </a:ln>
        </p:spPr>
        <p:txBody>
          <a:bodyPr spcFirstLastPara="1" wrap="square" lIns="121900" tIns="121900" rIns="121900" bIns="121900" anchor="t" anchorCtr="0">
            <a:spAutoFit/>
          </a:bodyPr>
          <a:lstStyle/>
          <a:p>
            <a:pPr algn="ctr">
              <a:lnSpc>
                <a:spcPct val="110000"/>
              </a:lnSpc>
              <a:spcBef>
                <a:spcPts val="400"/>
              </a:spcBef>
              <a:buClr>
                <a:srgbClr val="000000"/>
              </a:buClr>
              <a:buSzPts val="1300"/>
            </a:pPr>
            <a:r>
              <a:rPr lang="en" sz="1400" b="1" dirty="0">
                <a:solidFill>
                  <a:schemeClr val="accent4"/>
                </a:solidFill>
                <a:latin typeface="Arial" panose="020B0604020202020204" pitchFamily="34" charset="0"/>
                <a:ea typeface="Helvetica Neue"/>
                <a:cs typeface="Arial" panose="020B0604020202020204" pitchFamily="34" charset="0"/>
                <a:sym typeface="Helvetica Neue"/>
              </a:rPr>
              <a:t>Emotions</a:t>
            </a:r>
            <a:endParaRPr sz="1400" b="1" dirty="0">
              <a:solidFill>
                <a:schemeClr val="accent4"/>
              </a:solidFill>
              <a:latin typeface="Arial" panose="020B0604020202020204" pitchFamily="34" charset="0"/>
              <a:ea typeface="Helvetica Neue"/>
              <a:cs typeface="Arial" panose="020B0604020202020204" pitchFamily="34" charset="0"/>
              <a:sym typeface="Helvetica Neue"/>
            </a:endParaRPr>
          </a:p>
          <a:p>
            <a:pPr algn="ctr">
              <a:spcBef>
                <a:spcPts val="400"/>
              </a:spcBef>
              <a:buClr>
                <a:srgbClr val="000000"/>
              </a:buClr>
              <a:buSzPts val="900"/>
            </a:pPr>
            <a:r>
              <a:rPr lang="en" sz="1200" dirty="0">
                <a:solidFill>
                  <a:schemeClr val="tx2"/>
                </a:solidFill>
                <a:latin typeface="Arial" panose="020B0604020202020204" pitchFamily="34" charset="0"/>
                <a:ea typeface="Helvetica Neue Light"/>
                <a:cs typeface="Arial" panose="020B0604020202020204" pitchFamily="34" charset="0"/>
                <a:sym typeface="Helvetica Neue Light"/>
              </a:rPr>
              <a:t>Feelings in response to stimuli. Emotions drive behavior particularly when we feel threatened and need to make split-second decisions.</a:t>
            </a:r>
            <a:endParaRPr sz="1600" dirty="0">
              <a:solidFill>
                <a:schemeClr val="tx2"/>
              </a:solidFill>
              <a:latin typeface="Arial" panose="020B0604020202020204" pitchFamily="34" charset="0"/>
              <a:ea typeface="Helvetica Neue Light"/>
              <a:cs typeface="Arial" panose="020B0604020202020204" pitchFamily="34" charset="0"/>
              <a:sym typeface="Helvetica Neue Light"/>
            </a:endParaRPr>
          </a:p>
        </p:txBody>
      </p:sp>
      <p:sp>
        <p:nvSpPr>
          <p:cNvPr id="346" name="Google Shape;346;p55"/>
          <p:cNvSpPr txBox="1"/>
          <p:nvPr/>
        </p:nvSpPr>
        <p:spPr>
          <a:xfrm>
            <a:off x="4001980" y="3297532"/>
            <a:ext cx="2442907" cy="1290569"/>
          </a:xfrm>
          <a:prstGeom prst="rect">
            <a:avLst/>
          </a:prstGeom>
          <a:noFill/>
          <a:ln>
            <a:noFill/>
          </a:ln>
        </p:spPr>
        <p:txBody>
          <a:bodyPr spcFirstLastPara="1" wrap="square" lIns="121900" tIns="121900" rIns="121900" bIns="121900" anchor="t" anchorCtr="0">
            <a:spAutoFit/>
          </a:bodyPr>
          <a:lstStyle/>
          <a:p>
            <a:pPr algn="r">
              <a:lnSpc>
                <a:spcPct val="90000"/>
              </a:lnSpc>
              <a:spcBef>
                <a:spcPts val="400"/>
              </a:spcBef>
              <a:buClr>
                <a:srgbClr val="000000"/>
              </a:buClr>
              <a:buSzPts val="1300"/>
            </a:pPr>
            <a:r>
              <a:rPr lang="en" sz="1400" b="1" dirty="0">
                <a:solidFill>
                  <a:schemeClr val="accent1"/>
                </a:solidFill>
                <a:latin typeface="Arial" panose="020B0604020202020204" pitchFamily="34" charset="0"/>
                <a:ea typeface="Helvetica Neue"/>
                <a:cs typeface="Arial" panose="020B0604020202020204" pitchFamily="34" charset="0"/>
                <a:sym typeface="Helvetica Neue"/>
              </a:rPr>
              <a:t>Lived </a:t>
            </a:r>
            <a:br>
              <a:rPr lang="en" sz="1400" b="1" dirty="0">
                <a:solidFill>
                  <a:schemeClr val="accent1"/>
                </a:solidFill>
                <a:latin typeface="Arial" panose="020B0604020202020204" pitchFamily="34" charset="0"/>
                <a:ea typeface="Helvetica Neue"/>
                <a:cs typeface="Arial" panose="020B0604020202020204" pitchFamily="34" charset="0"/>
                <a:sym typeface="Helvetica Neue"/>
              </a:rPr>
            </a:br>
            <a:r>
              <a:rPr lang="en" sz="1400" b="1" dirty="0">
                <a:solidFill>
                  <a:schemeClr val="accent1"/>
                </a:solidFill>
                <a:latin typeface="Arial" panose="020B0604020202020204" pitchFamily="34" charset="0"/>
                <a:ea typeface="Helvetica Neue"/>
                <a:cs typeface="Arial" panose="020B0604020202020204" pitchFamily="34" charset="0"/>
                <a:sym typeface="Helvetica Neue"/>
              </a:rPr>
              <a:t>Experiences</a:t>
            </a:r>
            <a:endParaRPr sz="1400" b="1" dirty="0">
              <a:solidFill>
                <a:schemeClr val="accent1"/>
              </a:solidFill>
              <a:latin typeface="Arial" panose="020B0604020202020204" pitchFamily="34" charset="0"/>
              <a:ea typeface="Helvetica Neue"/>
              <a:cs typeface="Arial" panose="020B0604020202020204" pitchFamily="34" charset="0"/>
              <a:sym typeface="Helvetica Neue"/>
            </a:endParaRPr>
          </a:p>
          <a:p>
            <a:pPr algn="r">
              <a:spcBef>
                <a:spcPts val="400"/>
              </a:spcBef>
              <a:buClr>
                <a:srgbClr val="000000"/>
              </a:buClr>
              <a:buSzPts val="900"/>
            </a:pPr>
            <a:r>
              <a:rPr lang="en" sz="1200" dirty="0">
                <a:solidFill>
                  <a:schemeClr val="tx2"/>
                </a:solidFill>
                <a:latin typeface="Arial" panose="020B0604020202020204" pitchFamily="34" charset="0"/>
                <a:ea typeface="Helvetica Neue Light"/>
                <a:cs typeface="Arial" panose="020B0604020202020204" pitchFamily="34" charset="0"/>
                <a:sym typeface="Helvetica Neue Light"/>
              </a:rPr>
              <a:t>Meaning made from events and relationships that a person experiences in their life. </a:t>
            </a:r>
            <a:endParaRPr sz="1200" dirty="0">
              <a:solidFill>
                <a:schemeClr val="tx2"/>
              </a:solidFill>
              <a:latin typeface="Arial" panose="020B0604020202020204" pitchFamily="34" charset="0"/>
              <a:ea typeface="Montserrat Light"/>
              <a:cs typeface="Arial" panose="020B0604020202020204" pitchFamily="34" charset="0"/>
              <a:sym typeface="Montserrat Light"/>
            </a:endParaRPr>
          </a:p>
        </p:txBody>
      </p:sp>
      <p:sp>
        <p:nvSpPr>
          <p:cNvPr id="347" name="Google Shape;347;p55"/>
          <p:cNvSpPr txBox="1"/>
          <p:nvPr/>
        </p:nvSpPr>
        <p:spPr>
          <a:xfrm>
            <a:off x="9129950" y="3297532"/>
            <a:ext cx="2295026" cy="1281336"/>
          </a:xfrm>
          <a:prstGeom prst="rect">
            <a:avLst/>
          </a:prstGeom>
          <a:noFill/>
          <a:ln>
            <a:noFill/>
          </a:ln>
        </p:spPr>
        <p:txBody>
          <a:bodyPr spcFirstLastPara="1" wrap="square" lIns="121900" tIns="121900" rIns="121900" bIns="121900" anchor="t" anchorCtr="0">
            <a:spAutoFit/>
          </a:bodyPr>
          <a:lstStyle/>
          <a:p>
            <a:pPr>
              <a:lnSpc>
                <a:spcPct val="90000"/>
              </a:lnSpc>
              <a:spcBef>
                <a:spcPts val="400"/>
              </a:spcBef>
              <a:buClr>
                <a:srgbClr val="000000"/>
              </a:buClr>
              <a:buSzPts val="1300"/>
            </a:pPr>
            <a:r>
              <a:rPr lang="en" sz="1400" b="1" dirty="0">
                <a:solidFill>
                  <a:schemeClr val="accent3"/>
                </a:solidFill>
                <a:latin typeface="Arial" panose="020B0604020202020204" pitchFamily="34" charset="0"/>
                <a:ea typeface="Helvetica Neue"/>
                <a:cs typeface="Arial" panose="020B0604020202020204" pitchFamily="34" charset="0"/>
                <a:sym typeface="Helvetica Neue"/>
              </a:rPr>
              <a:t>Identity</a:t>
            </a:r>
            <a:endParaRPr sz="1400" b="1" dirty="0">
              <a:solidFill>
                <a:schemeClr val="accent3"/>
              </a:solidFill>
              <a:latin typeface="Arial" panose="020B0604020202020204" pitchFamily="34" charset="0"/>
              <a:ea typeface="Helvetica Neue"/>
              <a:cs typeface="Arial" panose="020B0604020202020204" pitchFamily="34" charset="0"/>
              <a:sym typeface="Helvetica Neue"/>
            </a:endParaRPr>
          </a:p>
          <a:p>
            <a:pPr>
              <a:spcBef>
                <a:spcPts val="400"/>
              </a:spcBef>
              <a:buClr>
                <a:srgbClr val="000000"/>
              </a:buClr>
              <a:buSzPts val="900"/>
            </a:pPr>
            <a:r>
              <a:rPr lang="en" sz="1200" dirty="0">
                <a:solidFill>
                  <a:schemeClr val="tx2"/>
                </a:solidFill>
                <a:latin typeface="Arial" panose="020B0604020202020204" pitchFamily="34" charset="0"/>
                <a:ea typeface="Helvetica Neue Light"/>
                <a:cs typeface="Arial" panose="020B0604020202020204" pitchFamily="34" charset="0"/>
                <a:sym typeface="Helvetica Neue Light"/>
              </a:rPr>
              <a:t>How one sees oneself in relation to the world. Identity incorporates many facets and traits. </a:t>
            </a:r>
            <a:endParaRPr sz="1200" dirty="0">
              <a:solidFill>
                <a:schemeClr val="tx2"/>
              </a:solidFill>
              <a:latin typeface="Arial" panose="020B0604020202020204" pitchFamily="34" charset="0"/>
              <a:ea typeface="Helvetica Neue Light"/>
              <a:cs typeface="Arial" panose="020B0604020202020204" pitchFamily="34" charset="0"/>
              <a:sym typeface="Helvetica Neue Light"/>
            </a:endParaRPr>
          </a:p>
        </p:txBody>
      </p:sp>
      <p:sp>
        <p:nvSpPr>
          <p:cNvPr id="348" name="Google Shape;348;p55"/>
          <p:cNvSpPr txBox="1"/>
          <p:nvPr/>
        </p:nvSpPr>
        <p:spPr>
          <a:xfrm>
            <a:off x="4001980" y="4613660"/>
            <a:ext cx="2478295" cy="1466002"/>
          </a:xfrm>
          <a:prstGeom prst="rect">
            <a:avLst/>
          </a:prstGeom>
          <a:noFill/>
          <a:ln>
            <a:noFill/>
          </a:ln>
        </p:spPr>
        <p:txBody>
          <a:bodyPr spcFirstLastPara="1" wrap="square" lIns="121900" tIns="121900" rIns="121900" bIns="121900" anchor="t" anchorCtr="0">
            <a:spAutoFit/>
          </a:bodyPr>
          <a:lstStyle/>
          <a:p>
            <a:pPr algn="r">
              <a:lnSpc>
                <a:spcPct val="90000"/>
              </a:lnSpc>
              <a:spcBef>
                <a:spcPts val="400"/>
              </a:spcBef>
              <a:buClr>
                <a:srgbClr val="000000"/>
              </a:buClr>
              <a:buSzPts val="1300"/>
            </a:pPr>
            <a:r>
              <a:rPr lang="en" sz="1400" b="1" dirty="0">
                <a:solidFill>
                  <a:srgbClr val="476E7F"/>
                </a:solidFill>
                <a:latin typeface="Arial" panose="020B0604020202020204" pitchFamily="34" charset="0"/>
                <a:ea typeface="Helvetica Neue"/>
                <a:cs typeface="Arial" panose="020B0604020202020204" pitchFamily="34" charset="0"/>
                <a:sym typeface="Helvetica Neue"/>
              </a:rPr>
              <a:t>Values</a:t>
            </a:r>
            <a:endParaRPr sz="1400" b="1" dirty="0">
              <a:solidFill>
                <a:srgbClr val="476E7F"/>
              </a:solidFill>
              <a:latin typeface="Arial" panose="020B0604020202020204" pitchFamily="34" charset="0"/>
              <a:ea typeface="Helvetica Neue"/>
              <a:cs typeface="Arial" panose="020B0604020202020204" pitchFamily="34" charset="0"/>
              <a:sym typeface="Helvetica Neue"/>
            </a:endParaRPr>
          </a:p>
          <a:p>
            <a:pPr algn="r">
              <a:spcBef>
                <a:spcPts val="400"/>
              </a:spcBef>
              <a:buClr>
                <a:srgbClr val="000000"/>
              </a:buClr>
              <a:buSzPts val="900"/>
            </a:pPr>
            <a:r>
              <a:rPr lang="en" sz="1200" dirty="0">
                <a:solidFill>
                  <a:schemeClr val="tx2"/>
                </a:solidFill>
                <a:latin typeface="Arial" panose="020B0604020202020204" pitchFamily="34" charset="0"/>
                <a:ea typeface="Helvetica Neue Light"/>
                <a:cs typeface="Arial" panose="020B0604020202020204" pitchFamily="34" charset="0"/>
                <a:sym typeface="Helvetica Neue Light"/>
              </a:rPr>
              <a:t>Ideals held about good and bad, right and wrong. Values influence emotions, beliefs and behaviors and are often shared within a culture or community.</a:t>
            </a:r>
            <a:r>
              <a:rPr lang="en" sz="1200" dirty="0">
                <a:solidFill>
                  <a:schemeClr val="tx2"/>
                </a:solidFill>
                <a:latin typeface="Arial" panose="020B0604020202020204" pitchFamily="34" charset="0"/>
                <a:ea typeface="Montserrat Light"/>
                <a:cs typeface="Arial" panose="020B0604020202020204" pitchFamily="34" charset="0"/>
                <a:sym typeface="Montserrat Light"/>
              </a:rPr>
              <a:t> </a:t>
            </a:r>
            <a:endParaRPr sz="1200" dirty="0">
              <a:solidFill>
                <a:schemeClr val="tx2"/>
              </a:solidFill>
              <a:latin typeface="Arial" panose="020B0604020202020204" pitchFamily="34" charset="0"/>
              <a:ea typeface="Montserrat Light"/>
              <a:cs typeface="Arial" panose="020B0604020202020204" pitchFamily="34" charset="0"/>
              <a:sym typeface="Montserrat Light"/>
            </a:endParaRPr>
          </a:p>
        </p:txBody>
      </p:sp>
      <p:sp>
        <p:nvSpPr>
          <p:cNvPr id="349" name="Google Shape;349;p55"/>
          <p:cNvSpPr txBox="1"/>
          <p:nvPr/>
        </p:nvSpPr>
        <p:spPr>
          <a:xfrm>
            <a:off x="9126930" y="4613660"/>
            <a:ext cx="2430181" cy="1466002"/>
          </a:xfrm>
          <a:prstGeom prst="rect">
            <a:avLst/>
          </a:prstGeom>
          <a:noFill/>
          <a:ln>
            <a:noFill/>
          </a:ln>
        </p:spPr>
        <p:txBody>
          <a:bodyPr spcFirstLastPara="1" wrap="square" lIns="121900" tIns="121900" rIns="121900" bIns="121900" anchor="t" anchorCtr="0">
            <a:spAutoFit/>
          </a:bodyPr>
          <a:lstStyle/>
          <a:p>
            <a:pPr>
              <a:lnSpc>
                <a:spcPct val="90000"/>
              </a:lnSpc>
              <a:spcBef>
                <a:spcPts val="400"/>
              </a:spcBef>
              <a:buClr>
                <a:srgbClr val="000000"/>
              </a:buClr>
              <a:buSzPts val="1300"/>
            </a:pPr>
            <a:r>
              <a:rPr lang="en" sz="1400" b="1" dirty="0">
                <a:solidFill>
                  <a:schemeClr val="accent2"/>
                </a:solidFill>
                <a:latin typeface="Arial" panose="020B0604020202020204" pitchFamily="34" charset="0"/>
                <a:ea typeface="Helvetica Neue"/>
                <a:cs typeface="Arial" panose="020B0604020202020204" pitchFamily="34" charset="0"/>
                <a:sym typeface="Helvetica Neue"/>
              </a:rPr>
              <a:t>Beliefs</a:t>
            </a:r>
            <a:endParaRPr sz="1400" b="1" dirty="0">
              <a:solidFill>
                <a:schemeClr val="accent2"/>
              </a:solidFill>
              <a:latin typeface="Arial" panose="020B0604020202020204" pitchFamily="34" charset="0"/>
              <a:ea typeface="Helvetica Neue"/>
              <a:cs typeface="Arial" panose="020B0604020202020204" pitchFamily="34" charset="0"/>
              <a:sym typeface="Helvetica Neue"/>
            </a:endParaRPr>
          </a:p>
          <a:p>
            <a:pPr>
              <a:spcBef>
                <a:spcPts val="400"/>
              </a:spcBef>
              <a:buClr>
                <a:srgbClr val="000000"/>
              </a:buClr>
              <a:buSzPts val="900"/>
            </a:pPr>
            <a:r>
              <a:rPr lang="en" sz="1200" dirty="0">
                <a:solidFill>
                  <a:schemeClr val="tx2"/>
                </a:solidFill>
                <a:latin typeface="Arial" panose="020B0604020202020204" pitchFamily="34" charset="0"/>
                <a:ea typeface="Helvetica Neue Light"/>
                <a:cs typeface="Arial" panose="020B0604020202020204" pitchFamily="34" charset="0"/>
                <a:sym typeface="Helvetica Neue Light"/>
              </a:rPr>
              <a:t>Ideas held to be true. When we have little experience with something, we tend to fill in the knowledge gaps with assumptions</a:t>
            </a:r>
            <a:r>
              <a:rPr lang="en" sz="1200" dirty="0">
                <a:solidFill>
                  <a:schemeClr val="tx2"/>
                </a:solidFill>
                <a:latin typeface="Arial" panose="020B0604020202020204" pitchFamily="34" charset="0"/>
                <a:ea typeface="Montserrat Light"/>
                <a:cs typeface="Arial" panose="020B0604020202020204" pitchFamily="34" charset="0"/>
                <a:sym typeface="Montserrat Light"/>
              </a:rPr>
              <a:t>. </a:t>
            </a:r>
            <a:endParaRPr sz="1200" dirty="0">
              <a:solidFill>
                <a:schemeClr val="tx2"/>
              </a:solidFill>
              <a:latin typeface="Arial" panose="020B0604020202020204" pitchFamily="34" charset="0"/>
              <a:ea typeface="Montserrat Light"/>
              <a:cs typeface="Arial" panose="020B0604020202020204" pitchFamily="34" charset="0"/>
              <a:sym typeface="Montserrat Light"/>
            </a:endParaRPr>
          </a:p>
        </p:txBody>
      </p:sp>
      <p:sp>
        <p:nvSpPr>
          <p:cNvPr id="350" name="Google Shape;350;p55"/>
          <p:cNvSpPr txBox="1"/>
          <p:nvPr/>
        </p:nvSpPr>
        <p:spPr>
          <a:xfrm>
            <a:off x="634889" y="1849734"/>
            <a:ext cx="2894797" cy="4636614"/>
          </a:xfrm>
          <a:prstGeom prst="rect">
            <a:avLst/>
          </a:prstGeom>
          <a:noFill/>
          <a:ln>
            <a:noFill/>
          </a:ln>
        </p:spPr>
        <p:txBody>
          <a:bodyPr spcFirstLastPara="1" wrap="square" lIns="121900" tIns="121900" rIns="121900" bIns="121900" anchor="t" anchorCtr="0">
            <a:spAutoFit/>
          </a:bodyPr>
          <a:lstStyle/>
          <a:p>
            <a:pPr>
              <a:lnSpc>
                <a:spcPct val="110000"/>
              </a:lnSpc>
              <a:spcBef>
                <a:spcPts val="1733"/>
              </a:spcBef>
            </a:pPr>
            <a:r>
              <a:rPr lang="en" sz="1600" dirty="0">
                <a:solidFill>
                  <a:schemeClr val="accent1"/>
                </a:solidFill>
                <a:latin typeface="Georgia"/>
                <a:cs typeface="Arial"/>
              </a:rPr>
              <a:t>This messaging guide is based on understanding how human beings </a:t>
            </a:r>
            <a:br>
              <a:rPr lang="en" sz="1600" dirty="0">
                <a:latin typeface="Georgia" panose="02040502050405020303" pitchFamily="18" charset="0"/>
                <a:cs typeface="Arial" panose="020B0604020202020204" pitchFamily="34" charset="0"/>
              </a:rPr>
            </a:br>
            <a:r>
              <a:rPr lang="en" sz="1600" dirty="0">
                <a:solidFill>
                  <a:schemeClr val="accent1"/>
                </a:solidFill>
                <a:latin typeface="Georgia"/>
                <a:cs typeface="Arial"/>
              </a:rPr>
              <a:t>are </a:t>
            </a:r>
            <a:r>
              <a:rPr lang="en" sz="1600" dirty="0" err="1">
                <a:solidFill>
                  <a:schemeClr val="accent1"/>
                </a:solidFill>
                <a:latin typeface="Georgia"/>
                <a:cs typeface="Arial"/>
              </a:rPr>
              <a:t>heartwired</a:t>
            </a:r>
            <a:r>
              <a:rPr lang="en" sz="1600" dirty="0">
                <a:solidFill>
                  <a:schemeClr val="accent1"/>
                </a:solidFill>
                <a:latin typeface="Georgia"/>
                <a:cs typeface="Arial"/>
              </a:rPr>
              <a:t>. </a:t>
            </a:r>
            <a:endParaRPr lang="en-US" sz="1600" dirty="0">
              <a:solidFill>
                <a:schemeClr val="accent1"/>
              </a:solidFill>
              <a:latin typeface="Georgia" panose="02040502050405020303" pitchFamily="18" charset="0"/>
              <a:cs typeface="Arial" panose="020B0604020202020204" pitchFamily="34" charset="0"/>
            </a:endParaRPr>
          </a:p>
          <a:p>
            <a:pPr>
              <a:lnSpc>
                <a:spcPct val="110000"/>
              </a:lnSpc>
              <a:spcBef>
                <a:spcPts val="1733"/>
              </a:spcBef>
            </a:pPr>
            <a:r>
              <a:rPr lang="en" sz="1200" dirty="0">
                <a:solidFill>
                  <a:schemeClr val="tx2"/>
                </a:solidFill>
                <a:latin typeface="Arial"/>
                <a:ea typeface="Helvetica Neue Light"/>
                <a:cs typeface="Arial"/>
                <a:sym typeface="Helvetica Neue Light"/>
              </a:rPr>
              <a:t>When it comes to making emotionally complex decisions, people are </a:t>
            </a:r>
            <a:r>
              <a:rPr lang="en" sz="1200" u="sng" dirty="0" err="1">
                <a:solidFill>
                  <a:schemeClr val="tx2"/>
                </a:solidFill>
                <a:latin typeface="Arial"/>
                <a:ea typeface="Helvetica Neue Light"/>
                <a:cs typeface="Arial"/>
                <a:sym typeface="Helvetica Neue Light"/>
              </a:rPr>
              <a:t>h</a:t>
            </a:r>
            <a:r>
              <a:rPr lang="en" sz="1200" u="sng" dirty="0" err="1">
                <a:solidFill>
                  <a:schemeClr val="tx2"/>
                </a:solidFill>
                <a:latin typeface="Arial"/>
                <a:ea typeface="Helvetica Neue Light"/>
                <a:cs typeface="Arial"/>
                <a:sym typeface="Helvetica Neue Light"/>
                <a:hlinkClick r:id="rId3">
                  <a:extLst>
                    <a:ext uri="{A12FA001-AC4F-418D-AE19-62706E023703}">
                      <ahyp:hlinkClr xmlns:ahyp="http://schemas.microsoft.com/office/drawing/2018/hyperlinkcolor" val="tx"/>
                    </a:ext>
                  </a:extLst>
                </a:hlinkClick>
              </a:rPr>
              <a:t>eartwired</a:t>
            </a:r>
            <a:r>
              <a:rPr lang="en" sz="1200" dirty="0">
                <a:solidFill>
                  <a:schemeClr val="tx2"/>
                </a:solidFill>
                <a:latin typeface="Arial"/>
                <a:ea typeface="Helvetica Neue Light"/>
                <a:cs typeface="Arial"/>
                <a:sym typeface="Helvetica Neue Light"/>
              </a:rPr>
              <a:t>. Five </a:t>
            </a:r>
            <a:r>
              <a:rPr lang="en" sz="1200" dirty="0" err="1">
                <a:solidFill>
                  <a:schemeClr val="tx2"/>
                </a:solidFill>
                <a:latin typeface="Arial"/>
                <a:ea typeface="Helvetica Neue Light"/>
                <a:cs typeface="Arial"/>
                <a:sym typeface="Helvetica Neue Light"/>
              </a:rPr>
              <a:t>heartwired</a:t>
            </a:r>
            <a:r>
              <a:rPr lang="en" sz="1200" dirty="0">
                <a:solidFill>
                  <a:schemeClr val="tx2"/>
                </a:solidFill>
                <a:latin typeface="Arial"/>
                <a:ea typeface="Helvetica Neue Light"/>
                <a:cs typeface="Arial"/>
                <a:sym typeface="Helvetica Neue Light"/>
              </a:rPr>
              <a:t> factors — emotions, identity, values, beliefs, and lived experiences — combine and also collide to shape how people think and behave. </a:t>
            </a:r>
            <a:endParaRPr sz="1200" dirty="0">
              <a:solidFill>
                <a:schemeClr val="tx2"/>
              </a:solidFill>
              <a:latin typeface="Arial" panose="020B0604020202020204" pitchFamily="34" charset="0"/>
              <a:ea typeface="Helvetica Neue Light"/>
              <a:cs typeface="Arial" panose="020B0604020202020204" pitchFamily="34" charset="0"/>
              <a:sym typeface="Helvetica Neue Light"/>
            </a:endParaRPr>
          </a:p>
          <a:p>
            <a:pPr>
              <a:lnSpc>
                <a:spcPct val="110000"/>
              </a:lnSpc>
              <a:spcBef>
                <a:spcPts val="1733"/>
              </a:spcBef>
            </a:pPr>
            <a:r>
              <a:rPr lang="en" sz="1200" dirty="0">
                <a:solidFill>
                  <a:schemeClr val="tx2"/>
                </a:solidFill>
                <a:latin typeface="Arial"/>
                <a:ea typeface="Helvetica Neue Light"/>
                <a:cs typeface="Arial"/>
                <a:sym typeface="Helvetica Neue Light"/>
              </a:rPr>
              <a:t>When there is alignment between all five </a:t>
            </a:r>
            <a:r>
              <a:rPr lang="en" sz="1200" dirty="0" err="1">
                <a:solidFill>
                  <a:schemeClr val="tx2"/>
                </a:solidFill>
                <a:latin typeface="Arial"/>
                <a:ea typeface="Helvetica Neue Light"/>
                <a:cs typeface="Arial"/>
                <a:sym typeface="Helvetica Neue Light"/>
              </a:rPr>
              <a:t>heartwired</a:t>
            </a:r>
            <a:r>
              <a:rPr lang="en" sz="1200" dirty="0">
                <a:solidFill>
                  <a:schemeClr val="tx2"/>
                </a:solidFill>
                <a:latin typeface="Arial"/>
                <a:ea typeface="Helvetica Neue Light"/>
                <a:cs typeface="Arial"/>
                <a:sym typeface="Helvetica Neue Light"/>
              </a:rPr>
              <a:t> factors, decisions are straightforward. When there are conflicts, decisions can be more difficult. </a:t>
            </a:r>
            <a:endParaRPr sz="1200" dirty="0">
              <a:solidFill>
                <a:schemeClr val="tx2"/>
              </a:solidFill>
              <a:latin typeface="Arial" panose="020B0604020202020204" pitchFamily="34" charset="0"/>
              <a:ea typeface="Helvetica Neue Light"/>
              <a:cs typeface="Arial" panose="020B0604020202020204" pitchFamily="34" charset="0"/>
              <a:sym typeface="Helvetica Neue Light"/>
            </a:endParaRPr>
          </a:p>
          <a:p>
            <a:endParaRPr sz="1400" dirty="0">
              <a:solidFill>
                <a:schemeClr val="tx2"/>
              </a:solidFill>
              <a:latin typeface="Arial" panose="020B0604020202020204" pitchFamily="34" charset="0"/>
              <a:ea typeface="Helvetica Neue Light"/>
              <a:cs typeface="Arial" panose="020B0604020202020204" pitchFamily="34" charset="0"/>
              <a:sym typeface="Helvetica Neue Light"/>
            </a:endParaRPr>
          </a:p>
        </p:txBody>
      </p:sp>
      <p:sp>
        <p:nvSpPr>
          <p:cNvPr id="352" name="Google Shape;352;p55"/>
          <p:cNvSpPr txBox="1"/>
          <p:nvPr/>
        </p:nvSpPr>
        <p:spPr>
          <a:xfrm>
            <a:off x="8318286" y="6092286"/>
            <a:ext cx="4813200" cy="280673"/>
          </a:xfrm>
          <a:prstGeom prst="rect">
            <a:avLst/>
          </a:prstGeom>
          <a:noFill/>
          <a:ln>
            <a:noFill/>
          </a:ln>
        </p:spPr>
        <p:txBody>
          <a:bodyPr spcFirstLastPara="1" wrap="square" lIns="121900" tIns="121900" rIns="121900" bIns="121900" anchor="ctr" anchorCtr="0">
            <a:noAutofit/>
          </a:bodyPr>
          <a:lstStyle/>
          <a:p>
            <a:pPr>
              <a:buClr>
                <a:srgbClr val="000000"/>
              </a:buClr>
              <a:buSzPts val="1100"/>
            </a:pPr>
            <a:r>
              <a:rPr lang="en" sz="700" i="1" dirty="0">
                <a:solidFill>
                  <a:schemeClr val="tx2"/>
                </a:solidFill>
                <a:latin typeface="Arial" panose="020B0604020202020204" pitchFamily="34" charset="0"/>
                <a:ea typeface="Montserrat Light"/>
                <a:cs typeface="Arial" panose="020B0604020202020204" pitchFamily="34" charset="0"/>
                <a:sym typeface="Montserrat Light"/>
              </a:rPr>
              <a:t>Sources: Wonder: Strategies for Good, Goodwin Simon Strategic Research</a:t>
            </a:r>
            <a:endParaRPr sz="700" i="1" dirty="0">
              <a:solidFill>
                <a:schemeClr val="tx2"/>
              </a:solidFill>
              <a:latin typeface="Arial" panose="020B0604020202020204" pitchFamily="34" charset="0"/>
              <a:ea typeface="Montserrat Light"/>
              <a:cs typeface="Arial" panose="020B0604020202020204" pitchFamily="34" charset="0"/>
              <a:sym typeface="Montserrat Light"/>
            </a:endParaRPr>
          </a:p>
        </p:txBody>
      </p:sp>
      <p:pic>
        <p:nvPicPr>
          <p:cNvPr id="15" name="Picture 14">
            <a:extLst>
              <a:ext uri="{FF2B5EF4-FFF2-40B4-BE49-F238E27FC236}">
                <a16:creationId xmlns:a16="http://schemas.microsoft.com/office/drawing/2014/main" id="{D6DF52B9-2151-F1AB-10A3-8B2AF3DF2321}"/>
              </a:ext>
            </a:extLst>
          </p:cNvPr>
          <p:cNvPicPr>
            <a:picLocks noChangeAspect="1"/>
          </p:cNvPicPr>
          <p:nvPr/>
        </p:nvPicPr>
        <p:blipFill>
          <a:blip r:embed="rId4"/>
          <a:srcRect/>
          <a:stretch/>
        </p:blipFill>
        <p:spPr>
          <a:xfrm>
            <a:off x="6462581" y="3179424"/>
            <a:ext cx="2682043" cy="2573578"/>
          </a:xfrm>
          <a:prstGeom prst="rect">
            <a:avLst/>
          </a:prstGeom>
        </p:spPr>
      </p:pic>
      <p:sp>
        <p:nvSpPr>
          <p:cNvPr id="21" name="Google Shape;479;p64">
            <a:extLst>
              <a:ext uri="{FF2B5EF4-FFF2-40B4-BE49-F238E27FC236}">
                <a16:creationId xmlns:a16="http://schemas.microsoft.com/office/drawing/2014/main" id="{62E7F073-8771-B0EF-F0CF-ED18BDCDC2E3}"/>
              </a:ext>
            </a:extLst>
          </p:cNvPr>
          <p:cNvSpPr txBox="1">
            <a:spLocks/>
          </p:cNvSpPr>
          <p:nvPr/>
        </p:nvSpPr>
        <p:spPr>
          <a:xfrm>
            <a:off x="885402" y="893900"/>
            <a:ext cx="4381382" cy="280673"/>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b="0" i="0" kern="1200" baseline="0">
                <a:solidFill>
                  <a:srgbClr val="004258"/>
                </a:solidFill>
                <a:latin typeface="Arial" panose="020B0604020202020204" pitchFamily="34" charset="0"/>
                <a:ea typeface="+mj-ea"/>
                <a:cs typeface="Arial" panose="020B0604020202020204" pitchFamily="34" charset="0"/>
              </a:defRPr>
            </a:lvl1pPr>
          </a:lstStyle>
          <a:p>
            <a:r>
              <a:rPr lang="en-US" sz="1400" b="1">
                <a:solidFill>
                  <a:schemeClr val="accent1"/>
                </a:solidFill>
              </a:rPr>
              <a:t>THE FIVE HEARTWIRED FACTORS</a:t>
            </a:r>
          </a:p>
        </p:txBody>
      </p:sp>
      <p:sp>
        <p:nvSpPr>
          <p:cNvPr id="26" name="Google Shape;410;p60">
            <a:extLst>
              <a:ext uri="{FF2B5EF4-FFF2-40B4-BE49-F238E27FC236}">
                <a16:creationId xmlns:a16="http://schemas.microsoft.com/office/drawing/2014/main" id="{0410F6C2-23AE-5CB3-0684-9A47CA6C344A}"/>
              </a:ext>
            </a:extLst>
          </p:cNvPr>
          <p:cNvSpPr txBox="1">
            <a:spLocks noGrp="1"/>
          </p:cNvSpPr>
          <p:nvPr>
            <p:ph type="sldNum" idx="12"/>
          </p:nvPr>
        </p:nvSpPr>
        <p:spPr>
          <a:xfrm>
            <a:off x="11756571" y="6466874"/>
            <a:ext cx="439206" cy="385200"/>
          </a:xfrm>
          <a:prstGeom prst="rect">
            <a:avLst/>
          </a:prstGeom>
          <a:noFill/>
          <a:ln>
            <a:noFill/>
          </a:ln>
        </p:spPr>
        <p:txBody>
          <a:bodyPr spcFirstLastPara="1" wrap="square" lIns="121900" tIns="121900" rIns="121900" bIns="121900" anchor="ctr" anchorCtr="0">
            <a:noAutofit/>
          </a:bodyPr>
          <a:lstStyle/>
          <a:p>
            <a:pPr>
              <a:buClr>
                <a:srgbClr val="000000"/>
              </a:buClr>
            </a:pPr>
            <a:fld id="{00000000-1234-1234-1234-123412341234}" type="slidenum">
              <a:rPr lang="en" sz="900" b="1">
                <a:latin typeface="Arial" panose="020B0604020202020204" pitchFamily="34" charset="0"/>
                <a:cs typeface="Arial" panose="020B0604020202020204" pitchFamily="34" charset="0"/>
              </a:rPr>
              <a:pPr>
                <a:buClr>
                  <a:srgbClr val="000000"/>
                </a:buClr>
              </a:pPr>
              <a:t>9</a:t>
            </a:fld>
            <a:endParaRPr sz="1050" b="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D08D8D5-CAC0-C4B4-E991-8A04DF754422}"/>
              </a:ext>
            </a:extLst>
          </p:cNvPr>
          <p:cNvSpPr txBox="1">
            <a:spLocks/>
          </p:cNvSpPr>
          <p:nvPr/>
        </p:nvSpPr>
        <p:spPr>
          <a:xfrm>
            <a:off x="931155" y="1171440"/>
            <a:ext cx="7167816" cy="534465"/>
          </a:xfrm>
          <a:prstGeom prst="rect">
            <a:avLst/>
          </a:prstGeom>
          <a:noFill/>
          <a:ln>
            <a:noFill/>
          </a:ln>
        </p:spPr>
        <p:txBody>
          <a:bodyPr spcFirstLastPara="1" vert="horz" wrap="square" lIns="91425" tIns="91425" rIns="91425" bIns="91425" rtlCol="0" anchor="t" anchorCtr="0">
            <a:noAutofit/>
          </a:bodyPr>
          <a:lstStyle>
            <a:lvl1pPr lvl="0" algn="l" defTabSz="914400" rtl="0" eaLnBrk="1" latinLnBrk="0" hangingPunct="1">
              <a:lnSpc>
                <a:spcPct val="100000"/>
              </a:lnSpc>
              <a:spcBef>
                <a:spcPts val="0"/>
              </a:spcBef>
              <a:spcAft>
                <a:spcPts val="0"/>
              </a:spcAft>
              <a:buSzPts val="2000"/>
              <a:buNone/>
              <a:defRPr sz="4400" b="0" i="0" kern="1200" baseline="0">
                <a:solidFill>
                  <a:srgbClr val="004258"/>
                </a:solidFill>
                <a:latin typeface="Georgia" panose="02040502050405020303" pitchFamily="18" charset="0"/>
                <a:ea typeface="Roboto Slab"/>
                <a:cs typeface="Roboto Slab"/>
                <a:sym typeface="Roboto Slab"/>
              </a:defRPr>
            </a:lvl1pPr>
            <a:lvl2pPr lvl="1" algn="l" rtl="0">
              <a:lnSpc>
                <a:spcPct val="100000"/>
              </a:lnSpc>
              <a:spcBef>
                <a:spcPts val="0"/>
              </a:spcBef>
              <a:spcAft>
                <a:spcPts val="0"/>
              </a:spcAft>
              <a:buSzPts val="2000"/>
              <a:buNone/>
              <a:defRPr/>
            </a:lvl2pPr>
            <a:lvl3pPr lvl="2" algn="l" rtl="0">
              <a:lnSpc>
                <a:spcPct val="100000"/>
              </a:lnSpc>
              <a:spcBef>
                <a:spcPts val="0"/>
              </a:spcBef>
              <a:spcAft>
                <a:spcPts val="0"/>
              </a:spcAft>
              <a:buSzPts val="2000"/>
              <a:buNone/>
              <a:defRPr/>
            </a:lvl3pPr>
            <a:lvl4pPr lvl="3" algn="l" rtl="0">
              <a:lnSpc>
                <a:spcPct val="100000"/>
              </a:lnSpc>
              <a:spcBef>
                <a:spcPts val="0"/>
              </a:spcBef>
              <a:spcAft>
                <a:spcPts val="0"/>
              </a:spcAft>
              <a:buSzPts val="2000"/>
              <a:buNone/>
              <a:defRPr/>
            </a:lvl4pPr>
            <a:lvl5pPr lvl="4" algn="l" rtl="0">
              <a:lnSpc>
                <a:spcPct val="100000"/>
              </a:lnSpc>
              <a:spcBef>
                <a:spcPts val="0"/>
              </a:spcBef>
              <a:spcAft>
                <a:spcPts val="0"/>
              </a:spcAft>
              <a:buSzPts val="2000"/>
              <a:buNone/>
              <a:defRPr/>
            </a:lvl5pPr>
            <a:lvl6pPr lvl="5" algn="l" rtl="0">
              <a:lnSpc>
                <a:spcPct val="100000"/>
              </a:lnSpc>
              <a:spcBef>
                <a:spcPts val="0"/>
              </a:spcBef>
              <a:spcAft>
                <a:spcPts val="0"/>
              </a:spcAft>
              <a:buSzPts val="2000"/>
              <a:buNone/>
              <a:defRPr/>
            </a:lvl6pPr>
            <a:lvl7pPr lvl="6" algn="l" rtl="0">
              <a:lnSpc>
                <a:spcPct val="100000"/>
              </a:lnSpc>
              <a:spcBef>
                <a:spcPts val="0"/>
              </a:spcBef>
              <a:spcAft>
                <a:spcPts val="0"/>
              </a:spcAft>
              <a:buSzPts val="2000"/>
              <a:buNone/>
              <a:defRPr/>
            </a:lvl7pPr>
            <a:lvl8pPr lvl="7" algn="l" rtl="0">
              <a:lnSpc>
                <a:spcPct val="100000"/>
              </a:lnSpc>
              <a:spcBef>
                <a:spcPts val="0"/>
              </a:spcBef>
              <a:spcAft>
                <a:spcPts val="0"/>
              </a:spcAft>
              <a:buSzPts val="2000"/>
              <a:buNone/>
              <a:defRPr/>
            </a:lvl8pPr>
            <a:lvl9pPr lvl="8" algn="l" rtl="0">
              <a:lnSpc>
                <a:spcPct val="100000"/>
              </a:lnSpc>
              <a:spcBef>
                <a:spcPts val="0"/>
              </a:spcBef>
              <a:spcAft>
                <a:spcPts val="0"/>
              </a:spcAft>
              <a:buSzPts val="2000"/>
              <a:buNone/>
              <a:defRPr/>
            </a:lvl9pPr>
          </a:lstStyle>
          <a:p>
            <a:r>
              <a:rPr lang="en-US" sz="3200" dirty="0"/>
              <a:t>What we listened for in this research</a:t>
            </a:r>
          </a:p>
        </p:txBody>
      </p:sp>
      <p:sp>
        <p:nvSpPr>
          <p:cNvPr id="3" name="Text Placeholder 27">
            <a:extLst>
              <a:ext uri="{FF2B5EF4-FFF2-40B4-BE49-F238E27FC236}">
                <a16:creationId xmlns:a16="http://schemas.microsoft.com/office/drawing/2014/main" id="{1F795C87-3A64-A20A-152B-7685ADF116C5}"/>
              </a:ext>
            </a:extLst>
          </p:cNvPr>
          <p:cNvSpPr txBox="1">
            <a:spLocks/>
          </p:cNvSpPr>
          <p:nvPr/>
        </p:nvSpPr>
        <p:spPr>
          <a:xfrm flipH="1">
            <a:off x="775584" y="901689"/>
            <a:ext cx="64303" cy="822960"/>
          </a:xfrm>
          <a:prstGeom prst="rect">
            <a:avLst/>
          </a:prstGeom>
          <a:solidFill>
            <a:schemeClr val="accent4"/>
          </a:solidFill>
          <a:ln w="50800"/>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4258"/>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rgbClr val="004258"/>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004258"/>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004258"/>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ZA" b="1">
              <a:solidFill>
                <a:schemeClr val="accent3"/>
              </a:solidFill>
              <a:latin typeface="Arial" panose="020B0604020202020204" pitchFamily="34" charset="0"/>
            </a:endParaRPr>
          </a:p>
        </p:txBody>
      </p:sp>
      <p:sp>
        <p:nvSpPr>
          <p:cNvPr id="6" name="Google Shape;410;p60">
            <a:extLst>
              <a:ext uri="{FF2B5EF4-FFF2-40B4-BE49-F238E27FC236}">
                <a16:creationId xmlns:a16="http://schemas.microsoft.com/office/drawing/2014/main" id="{1EC4D111-F7AB-B754-719E-BCF2C6FA51BE}"/>
              </a:ext>
            </a:extLst>
          </p:cNvPr>
          <p:cNvSpPr txBox="1">
            <a:spLocks/>
          </p:cNvSpPr>
          <p:nvPr/>
        </p:nvSpPr>
        <p:spPr>
          <a:xfrm>
            <a:off x="11751533" y="6468134"/>
            <a:ext cx="439206" cy="385200"/>
          </a:xfrm>
          <a:prstGeom prst="rect">
            <a:avLst/>
          </a:prstGeom>
          <a:noFill/>
          <a:ln>
            <a:noFill/>
          </a:ln>
        </p:spPr>
        <p:txBody>
          <a:bodyPr spcFirstLastPara="1" wrap="square" lIns="121900" tIns="121900" rIns="121900" bIns="121900" anchor="ctr" anchorCtr="0">
            <a:noAutofit/>
          </a:bodyPr>
          <a:lstStyle>
            <a:defPPr>
              <a:defRPr lang="en-US"/>
            </a:defPPr>
            <a:lvl1pPr marL="0" lvl="0" indent="0" algn="r" defTabSz="914400" rtl="0" eaLnBrk="1" latinLnBrk="0" hangingPunct="1">
              <a:lnSpc>
                <a:spcPct val="100000"/>
              </a:lnSpc>
              <a:spcBef>
                <a:spcPts val="0"/>
              </a:spcBef>
              <a:spcAft>
                <a:spcPts val="0"/>
              </a:spcAft>
              <a:buSzPts val="1000"/>
              <a:buNone/>
              <a:defRPr sz="1333" b="0" i="0" u="none" strike="noStrike" kern="1200" cap="none" baseline="0">
                <a:solidFill>
                  <a:schemeClr val="accent1"/>
                </a:solidFill>
                <a:latin typeface="Georgia" panose="02040502050405020303" pitchFamily="18" charset="0"/>
                <a:ea typeface="Roboto Slab"/>
                <a:cs typeface="Roboto Slab"/>
                <a:sym typeface="Roboto Slab"/>
              </a:defRPr>
            </a:lvl1pPr>
            <a:lvl2pPr marL="0" lvl="1"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2pPr>
            <a:lvl3pPr marL="0" lvl="2"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3pPr>
            <a:lvl4pPr marL="0" lvl="3"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4pPr>
            <a:lvl5pPr marL="0" lvl="4"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5pPr>
            <a:lvl6pPr marL="0" lvl="5"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6pPr>
            <a:lvl7pPr marL="0" lvl="6"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7pPr>
            <a:lvl8pPr marL="0" lvl="7"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8pPr>
            <a:lvl9pPr marL="0" lvl="8" indent="0" algn="r" defTabSz="914400" rtl="0" eaLnBrk="1" latinLnBrk="0" hangingPunct="1">
              <a:lnSpc>
                <a:spcPct val="100000"/>
              </a:lnSpc>
              <a:spcBef>
                <a:spcPts val="0"/>
              </a:spcBef>
              <a:spcAft>
                <a:spcPts val="0"/>
              </a:spcAft>
              <a:buSzPts val="1000"/>
              <a:buNone/>
              <a:defRPr sz="1333" b="0" i="0" u="none" strike="noStrike" kern="1200" cap="none">
                <a:solidFill>
                  <a:schemeClr val="dk2"/>
                </a:solidFill>
                <a:latin typeface="Roboto Slab"/>
                <a:ea typeface="Roboto Slab"/>
                <a:cs typeface="Roboto Slab"/>
                <a:sym typeface="Roboto Slab"/>
              </a:defRPr>
            </a:lvl9pPr>
          </a:lstStyle>
          <a:p>
            <a:pPr>
              <a:buClr>
                <a:srgbClr val="000000"/>
              </a:buClr>
            </a:pPr>
            <a:fld id="{00000000-1234-1234-1234-123412341234}" type="slidenum">
              <a:rPr lang="en" sz="900" b="1" smtClean="0">
                <a:solidFill>
                  <a:schemeClr val="bg1"/>
                </a:solidFill>
                <a:latin typeface="Arial" panose="020B0604020202020204" pitchFamily="34" charset="0"/>
                <a:cs typeface="Arial" panose="020B0604020202020204" pitchFamily="34" charset="0"/>
              </a:rPr>
              <a:pPr>
                <a:buClr>
                  <a:srgbClr val="000000"/>
                </a:buClr>
              </a:pPr>
              <a:t>9</a:t>
            </a:fld>
            <a:endParaRPr lang="en" sz="1050" b="1">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04258"/>
      </a:accent1>
      <a:accent2>
        <a:srgbClr val="70BBBA"/>
      </a:accent2>
      <a:accent3>
        <a:srgbClr val="FBB034"/>
      </a:accent3>
      <a:accent4>
        <a:srgbClr val="DC3E85"/>
      </a:accent4>
      <a:accent5>
        <a:srgbClr val="FFFFFF"/>
      </a:accent5>
      <a:accent6>
        <a:srgbClr val="151D2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6814</Words>
  <Application>Microsoft Office PowerPoint</Application>
  <PresentationFormat>Widescreen</PresentationFormat>
  <Paragraphs>452</Paragraphs>
  <Slides>40</Slides>
  <Notes>35</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Table of Contents</vt:lpstr>
      <vt:lpstr>PowerPoint Presentation</vt:lpstr>
      <vt:lpstr>Who should use this guide?</vt:lpstr>
      <vt:lpstr>Understanding Audiences and the Public Conversation About College Affordability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More About This Guide &amp; Additional Resources</vt:lpstr>
      <vt:lpstr>Understanding Audiences and the Public Conversation About College Affordability </vt:lpstr>
      <vt:lpstr>About This Guide</vt:lpstr>
      <vt:lpstr>PowerPoint Presentation</vt:lpstr>
      <vt:lpstr>PowerPoint Presentation</vt:lpstr>
      <vt:lpstr>PowerPoint Presentation</vt:lpstr>
      <vt:lpstr>Appendix:  Research Methodology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dfsdfs</dc:title>
  <dc:creator>Kate Solberg</dc:creator>
  <cp:lastModifiedBy>Jen Brower</cp:lastModifiedBy>
  <cp:revision>217</cp:revision>
  <dcterms:created xsi:type="dcterms:W3CDTF">2023-08-19T03:16:02Z</dcterms:created>
  <dcterms:modified xsi:type="dcterms:W3CDTF">2023-11-14T18:33:25Z</dcterms:modified>
</cp:coreProperties>
</file>